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100"/>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move the slide</a:t>
            </a: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31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91CE6DB1-A32E-49DF-B348-07B000DA0F7C}"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noRot="1" noChangeAspect="1"/>
          </p:cNvSpPr>
          <p:nvPr>
            <p:ph type="sldImg"/>
          </p:nvPr>
        </p:nvSpPr>
        <p:spPr>
          <a:xfrm>
            <a:off x="533520" y="764280"/>
            <a:ext cx="6704640" cy="3771360"/>
          </a:xfrm>
          <a:prstGeom prst="rect">
            <a:avLst/>
          </a:prstGeom>
          <a:ln w="0">
            <a:noFill/>
          </a:ln>
        </p:spPr>
      </p:sp>
      <p:sp>
        <p:nvSpPr>
          <p:cNvPr id="528"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2000" b="0" strike="noStrike" spc="-1">
                <a:solidFill>
                  <a:srgbClr val="000000"/>
                </a:solidFill>
                <a:latin typeface="Arial"/>
              </a:rPr>
              <a:t>https://www.ncsc.gov.uk/static-assets/documents/PwnedPasswordsTop100k.txt</a:t>
            </a:r>
            <a:endParaRPr lang="en-CA" sz="2000" b="0" strike="noStrike" spc="-1">
              <a:latin typeface="Arial"/>
            </a:endParaRPr>
          </a:p>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p:txBody>
      </p:sp>
      <p:sp>
        <p:nvSpPr>
          <p:cNvPr id="529" name="PlaceHolder 3"/>
          <p:cNvSpPr>
            <a:spLocks noGrp="1"/>
          </p:cNvSpPr>
          <p:nvPr>
            <p:ph type="sldNum" idx="24"/>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0C3D556F-3DE6-4A8E-A4C8-93234FE878A8}" type="slidenum">
              <a:rPr lang="en-US" sz="1200" b="0" strike="noStrike" spc="-1">
                <a:solidFill>
                  <a:srgbClr val="000000"/>
                </a:solidFill>
                <a:latin typeface="+mn-lt"/>
                <a:ea typeface="+mn-ea"/>
              </a:rPr>
              <a:t>1</a:t>
            </a:fld>
            <a:endParaRPr lang="en-CA"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noRot="1" noChangeAspect="1"/>
          </p:cNvSpPr>
          <p:nvPr>
            <p:ph type="sldImg"/>
          </p:nvPr>
        </p:nvSpPr>
        <p:spPr>
          <a:xfrm>
            <a:off x="0" y="764280"/>
            <a:ext cx="360" cy="360"/>
          </a:xfrm>
          <a:prstGeom prst="rect">
            <a:avLst/>
          </a:prstGeom>
          <a:ln w="0">
            <a:noFill/>
          </a:ln>
        </p:spPr>
      </p:sp>
      <p:sp>
        <p:nvSpPr>
          <p:cNvPr id="531"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1200" b="0" strike="noStrike" spc="-1">
                <a:solidFill>
                  <a:srgbClr val="000000"/>
                </a:solidFill>
                <a:latin typeface="Nirmala UI Semilight"/>
              </a:rPr>
              <a:t>Now is the time to engage in an interactive Q&amp;A session where you can ask questions, share insights, and clarify any doubts about the topics we have covered so far.</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This open discussion is designed to ensure that every participant has the opportunity to voice their thoughts and learn from the collective experience of the group.</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Your questions and comments are valuable as they help us identify areas that may need further explanation and enable us to tailor future sessions to your needs.</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We encourage you to speak up and contribute to the dialogue, as this interaction is one of the key components of our interactive learning approach.</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As the session progresses, take note of any questions or ideas that you would like to revisit, and feel free to share your perspectives with the class.</a:t>
            </a:r>
            <a:endParaRPr lang="en-CA" sz="1200" b="0" strike="noStrike" spc="-1">
              <a:latin typeface="Arial"/>
            </a:endParaRPr>
          </a:p>
        </p:txBody>
      </p:sp>
      <p:sp>
        <p:nvSpPr>
          <p:cNvPr id="532" name="PlaceHolder 3"/>
          <p:cNvSpPr>
            <a:spLocks noGrp="1"/>
          </p:cNvSpPr>
          <p:nvPr>
            <p:ph type="sldNum" idx="25"/>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88609695-AC61-4E2E-9772-235A9B49DCB6}" type="slidenum">
              <a:rPr lang="en-US" sz="1200" b="0" strike="noStrike" spc="-1">
                <a:solidFill>
                  <a:srgbClr val="000000"/>
                </a:solidFill>
                <a:latin typeface="+mn-lt"/>
                <a:ea typeface="+mn-ea"/>
              </a:rPr>
              <a:t>92</a:t>
            </a:fld>
            <a:endParaRPr lang="en-CA"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4FD4D21C-54FE-460A-A906-1D79A5C43BBC}"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1AD2844B-C9E0-4E24-967D-6762D4B2F739}"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9E46DB82-7F86-4B3C-A92C-6448368B2AE4}"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E57DFB03-EEEC-4296-BA49-38B75F2E7AA9}"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A51F69EF-3311-4F19-97DC-2FE14D66256C}"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6A96AF3-FCDE-44E1-810D-CF281C1BB60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716362C-4F31-444F-89CB-98A13742B95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6790D8A7-5D8B-4EA3-8EED-1418546D228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1C2BA52-E9B4-4F58-847B-9F871BE1ECB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8A8D715-9AB4-4A89-8D27-7E3B90D79A21}"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B21177B-7959-4A8C-8114-30A6F5BDE3E4}"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7C2C010-FA41-4380-8B05-9DFBE95A3997}"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E96481DC-EB07-4E05-8D6F-624B3720A94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F7F7A45-AE45-4CA1-9AFC-360B668E147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689BCA97-B0B4-4413-9F72-A323862F13EA}"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ADFDE756-9342-4339-8E18-955F09957063}"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ECD90A9-0528-4919-A445-B1581FBB9764}"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10A97032-0B08-4EB8-B342-8D545CE48ACF}"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5D68625A-E566-47E3-A69B-4C9CBC2035F7}"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D4E2C622-E322-4F5A-920B-C9CDE8F7D394}"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9B8B086F-32E9-42B9-9040-1C4E255EA41B}"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8C713E37-992D-4023-AE6E-E24F0D88BE1D}"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CDE042E5-1097-4C03-BF90-BED01C4AAB61}"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4240C8A7-02B3-415D-9F96-63DC5F821B81}"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EDA1F3F-34B6-47F4-A1DC-D78CB5FA1786}"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2F7169D-391E-49F1-9CB6-6AF7FB1AA9C7}"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9089823C-9DED-4AB6-A293-4EBF4C8FEAC6}"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CEEAC66-72E5-4722-A0D6-BE512B8BE132}"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6BD92FB0-AAAB-43DA-9425-F0FA6ACE3ACA}"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373CF84F-7065-4D15-A313-B93EDA3D7286}"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D7FD1BF4-F39B-4572-84F2-9B5A0D7E28A0}"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A0438D44-F675-4F05-9BC3-6EE6913E2996}"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AFBB78B1-4CA3-454F-8E1A-C3F0F846F599}"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D76C583-6CC6-44FD-A22C-4BBCB0FDFEF6}"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0AB6FC1F-6C7E-47EC-92E7-F6C68E6EFD9D}"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A3304674-79FC-4E23-9CC3-E8CFB4D61C94}"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122D6B8D-9021-4429-AD57-91FB25618E99}"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6975C720-D551-4B9A-9897-5019B8F405B7}"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9F5C008B-4EDE-4373-A685-0C8B52277B28}"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B1DC4B9A-9A31-4AF7-A50B-6E53A2302167}"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D6A91A33-60DA-4C74-A55C-F3036697DCDE}"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9"/>
          </p:nvPr>
        </p:nvSpPr>
        <p:spPr/>
        <p:txBody>
          <a:bodyPr/>
          <a:lstStyle/>
          <a:p>
            <a:r>
              <a:t>Footer</a:t>
            </a:r>
          </a:p>
        </p:txBody>
      </p:sp>
      <p:sp>
        <p:nvSpPr>
          <p:cNvPr id="8" name="PlaceHolder 7"/>
          <p:cNvSpPr>
            <a:spLocks noGrp="1"/>
          </p:cNvSpPr>
          <p:nvPr>
            <p:ph type="sldNum" idx="10"/>
          </p:nvPr>
        </p:nvSpPr>
        <p:spPr/>
        <p:txBody>
          <a:bodyPr/>
          <a:lstStyle/>
          <a:p>
            <a:fld id="{E991147E-CB99-4AC0-883F-8D47C9645B6F}"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9"/>
          </p:nvPr>
        </p:nvSpPr>
        <p:spPr/>
        <p:txBody>
          <a:bodyPr/>
          <a:lstStyle/>
          <a:p>
            <a:r>
              <a:t>Footer</a:t>
            </a:r>
          </a:p>
        </p:txBody>
      </p:sp>
      <p:sp>
        <p:nvSpPr>
          <p:cNvPr id="10" name="PlaceHolder 9"/>
          <p:cNvSpPr>
            <a:spLocks noGrp="1"/>
          </p:cNvSpPr>
          <p:nvPr>
            <p:ph type="sldNum" idx="10"/>
          </p:nvPr>
        </p:nvSpPr>
        <p:spPr/>
        <p:txBody>
          <a:bodyPr/>
          <a:lstStyle/>
          <a:p>
            <a:fld id="{028BD51E-AA93-49D4-8751-76B07ED4D698}"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6F51D550-1E8C-4AEF-B133-C5400E1BA7D0}"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DC03ACE-13E9-4D70-9652-E2C482F6ED9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D0C53CC7-D496-4ACF-AE9E-A661064F93B6}"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2EA38D8C-9286-4287-B03A-DF3418592F36}"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BC83F6C8-DE8C-429D-AA5A-F23F2D48ED77}"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E35DBC3E-39E6-40FA-824D-653F1ADFAD2A}"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D7F1FFFA-7AD2-4BA6-A030-956DA2895F7D}"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C77D36BD-2E00-4067-AE03-294761249C44}"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8DB9A996-6325-4B23-B238-BD5FF71DF714}"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8C5BDD0-2773-41FA-ABB2-AC85A702625D}"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6E1089DB-65C2-48B5-89BA-B1D3812197F0}"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690041A0-965A-40B0-B821-00EDE1C25EE5}"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5B223F33-FA75-448C-8B56-837D54EA3A5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6E354F7A-5DF8-41B6-8728-C2EE59F4369C}"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98FB89AA-2CF7-489F-AE42-234850C02856}"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99D84B4C-CBCC-4BC1-B9BE-7289779176DF}"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39BF28ED-60BF-44FE-A39D-66AC131E3E4B}"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0DE311DB-846E-4E07-8327-3EFBC0C4E555}"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BA4845CA-72E9-4656-8D86-E81DFF3669A1}"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E142476C-5076-4073-8E9C-BD862E851671}"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34BD0B65-F064-4619-9E5B-A925FD3269A3}"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2DC13390-5A79-49B6-A4EB-D3424E555DE1}"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C5AC9F62-33D4-461C-8698-CE0397EE1C15}"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CD5E79D-14B9-43DE-AD57-E5DD49D1A40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C0CBB370-2940-41E9-86D4-F7F81D591511}"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A50F0303-A266-455F-A282-93C1496E02ED}" type="slidenum">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E7F8DBB1-9ED2-4260-A464-660DDB9D6F70}" type="slidenum">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12F654A7-15AE-40D5-A5D9-A85E1368D304}" type="slidenum">
              <a:t>‹#›</a:t>
            </a:fld>
            <a:endParaRPr/>
          </a:p>
        </p:txBody>
      </p:sp>
      <p:sp>
        <p:nvSpPr>
          <p:cNvPr id="4" name="PlaceHolder 3"/>
          <p:cNvSpPr>
            <a:spLocks noGrp="1"/>
          </p:cNvSpPr>
          <p:nvPr>
            <p:ph type="dt" idx="17"/>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9610C593-40B8-4F6F-9F0A-069CA23DBCCC}"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65E374E3-19F5-4CB8-99A1-A5F0734277BF}"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621C3609-DB31-4769-83E8-9D2C6A9A16C6}"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688E76AA-8EAA-48BB-BA3C-FCD2D1239876}"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8B1A3BE8-5695-43C4-90B7-452459B1089C}"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A19D74D6-D223-45B6-813B-6C9E9734A468}"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5D95F7EF-BF57-48FD-AC75-B91EA1EA5CD2}"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A41FD422-CE99-48D3-A2DF-E7FF2F202F20}"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39C2AECD-DC13-4A45-A8AF-6D0FEBD09B02}"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285731AA-9DFF-4833-A168-770DEA761ED8}"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98FFA2EA-C97B-432C-9C89-8EDE64348739}" type="slidenum">
              <a:t>‹#›</a:t>
            </a:fld>
            <a:endParaRPr/>
          </a:p>
        </p:txBody>
      </p:sp>
      <p:sp>
        <p:nvSpPr>
          <p:cNvPr id="9" name="PlaceHolder 8"/>
          <p:cNvSpPr>
            <a:spLocks noGrp="1"/>
          </p:cNvSpPr>
          <p:nvPr>
            <p:ph type="dt" idx="17"/>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6745D205-5BC2-4FA1-8E2D-95D39DB322A8}" type="slidenum">
              <a:t>‹#›</a:t>
            </a:fld>
            <a:endParaRPr/>
          </a:p>
        </p:txBody>
      </p:sp>
      <p:sp>
        <p:nvSpPr>
          <p:cNvPr id="11" name="PlaceHolder 10"/>
          <p:cNvSpPr>
            <a:spLocks noGrp="1"/>
          </p:cNvSpPr>
          <p:nvPr>
            <p:ph type="dt" idx="17"/>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17E2CDA-EF50-4E1E-B7A9-8B08DDFAC38C}"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0"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DA7D5E2B-59E6-4207-B766-2090936D7BC4}" type="slidenum">
              <a:rPr lang="en-US" sz="2400" b="1" strike="noStrike" spc="-1">
                <a:solidFill>
                  <a:srgbClr val="000000"/>
                </a:solidFill>
                <a:latin typeface="Arial"/>
              </a:rPr>
              <a:t>‹#›</a:t>
            </a:fld>
            <a:endParaRPr lang="en-CA" sz="2400" b="0" strike="noStrike" spc="-1">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6"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1A8B12AA-3905-4918-A7B7-6E09110AE73F}" type="slidenum">
              <a:rPr lang="en-US" sz="2400" b="1" strike="noStrike" spc="-1">
                <a:solidFill>
                  <a:srgbClr val="D1282E"/>
                </a:solidFill>
                <a:latin typeface="Arial"/>
              </a:rPr>
              <a:t>‹#›</a:t>
            </a:fld>
            <a:endParaRPr lang="en-CA" sz="2400" b="0" strike="noStrike" spc="-1">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9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24FF7EB3-DA59-4EB6-8BE8-CFAA87A91262}" type="slidenum">
              <a:rPr lang="en-US" sz="2400" b="1" strike="noStrike" spc="-1">
                <a:solidFill>
                  <a:srgbClr val="D1282E"/>
                </a:solidFill>
                <a:latin typeface="Arial"/>
              </a:rPr>
              <a:t>‹#›</a:t>
            </a:fld>
            <a:endParaRPr lang="en-CA" sz="2400" b="0" strike="noStrike" spc="-1">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4"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pos="0" algn="l"/>
              </a:tabLst>
              <a:defRPr lang="en-US" sz="1000" b="0" strike="noStrike" spc="-1">
                <a:solidFill>
                  <a:srgbClr val="A6A6A6"/>
                </a:solidFill>
                <a:latin typeface="Arial"/>
              </a:defRPr>
            </a:lvl1pPr>
          </a:lstStyle>
          <a:p>
            <a:pPr>
              <a:lnSpc>
                <a:spcPct val="100000"/>
              </a:lnSpc>
              <a:buNone/>
              <a:tabLst>
                <a:tab pos="0" algn="l"/>
              </a:tabLst>
            </a:pPr>
            <a:r>
              <a:rPr lang="en-US" sz="1000" b="0" strike="noStrike" spc="-1">
                <a:solidFill>
                  <a:srgbClr val="A6A6A6"/>
                </a:solidFill>
                <a:latin typeface="Arial"/>
              </a:rPr>
              <a:t>&lt;footer&gt;</a:t>
            </a:r>
            <a:endParaRPr lang="en-CA" sz="1000" b="0" strike="noStrike" spc="-1">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13741393-9C1F-4B32-8B6B-4D081A1FCC8D}" type="slidenum">
              <a:rPr lang="en-US" sz="2400" b="1" strike="noStrike" spc="-1">
                <a:solidFill>
                  <a:srgbClr val="D1282E"/>
                </a:solidFill>
                <a:latin typeface="Arial"/>
              </a:rPr>
              <a:t>‹#›</a:t>
            </a:fld>
            <a:endParaRPr lang="en-CA"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6"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7"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8"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3F0F32F9-FFFC-4C0E-AC01-2104DBC50D21}" type="slidenum">
              <a:rPr lang="en-US" sz="2400" b="1" strike="noStrike" spc="-1">
                <a:solidFill>
                  <a:srgbClr val="000000"/>
                </a:solidFill>
                <a:latin typeface="Arial"/>
              </a:rPr>
              <a:t>‹#›</a:t>
            </a:fld>
            <a:endParaRPr lang="en-CA" sz="2400" b="0" strike="noStrike" spc="-1">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2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D1C8254B-94D6-4089-B822-FF2A995E5450}" type="slidenum">
              <a:rPr lang="en-US" sz="2400" b="1" strike="noStrike" spc="-1">
                <a:solidFill>
                  <a:srgbClr val="D1282E"/>
                </a:solidFill>
                <a:latin typeface="Arial"/>
              </a:rPr>
              <a:t>‹#›</a:t>
            </a:fld>
            <a:endParaRPr lang="en-CA" sz="2400" b="0" strike="noStrike" spc="-1">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6" name="Rectangle 7"/>
          <p:cNvSpPr/>
          <p:nvPr/>
        </p:nvSpPr>
        <p:spPr>
          <a:xfrm>
            <a:off x="12001320" y="1371600"/>
            <a:ext cx="190080" cy="54860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lstStyle/>
          <a:p>
            <a:pPr>
              <a:lnSpc>
                <a:spcPct val="100000"/>
              </a:lnSpc>
              <a:buNone/>
            </a:pPr>
            <a:r>
              <a:rPr lang="en-US" sz="3600" b="0" strike="noStrike" cap="all" spc="-60">
                <a:solidFill>
                  <a:srgbClr val="D1282E"/>
                </a:solidFill>
                <a:latin typeface="Arial Black"/>
              </a:rPr>
              <a:t>Click to edit Master title style</a:t>
            </a:r>
            <a:endParaRPr lang="en-US" sz="3600" b="0" strike="noStrike" spc="-1">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lstStyle/>
          <a:p>
            <a:pPr marL="432000" indent="-324000">
              <a:lnSpc>
                <a:spcPct val="100000"/>
              </a:lnSpc>
              <a:spcBef>
                <a:spcPts val="561"/>
              </a:spcBef>
              <a:spcAft>
                <a:spcPts val="601"/>
              </a:spcAft>
              <a:buClr>
                <a:srgbClr val="000000"/>
              </a:buClr>
              <a:buSzPct val="45000"/>
              <a:buFont typeface="Wingdings" charset="2"/>
              <a:buChar char=""/>
              <a:tabLst>
                <a:tab pos="0" algn="l"/>
              </a:tabLst>
            </a:pPr>
            <a:r>
              <a:rPr lang="en-US" sz="2800" b="1" strike="noStrike" spc="-1">
                <a:solidFill>
                  <a:srgbClr val="000000"/>
                </a:solidFill>
                <a:latin typeface="Arial"/>
              </a:rPr>
              <a:t>Edit Master text styles</a:t>
            </a:r>
          </a:p>
          <a:p>
            <a:pPr marL="864000" lvl="1" indent="-324000">
              <a:lnSpc>
                <a:spcPct val="100000"/>
              </a:lnSpc>
              <a:spcBef>
                <a:spcPts val="479"/>
              </a:spcBef>
              <a:buClr>
                <a:srgbClr val="000000"/>
              </a:buClr>
              <a:buSzPct val="75000"/>
              <a:buFont typeface="Symbol" charset="2"/>
              <a:buChar char=""/>
              <a:tabLst>
                <a:tab pos="0" algn="l"/>
              </a:tabLst>
            </a:pPr>
            <a:r>
              <a:rPr lang="en-US" sz="2400" b="0" strike="noStrike" spc="-1">
                <a:solidFill>
                  <a:srgbClr val="000000"/>
                </a:solidFill>
                <a:latin typeface="Arial"/>
              </a:rPr>
              <a:t>Second level</a:t>
            </a:r>
          </a:p>
          <a:p>
            <a:pPr marL="1296000" lvl="2" indent="-288000">
              <a:lnSpc>
                <a:spcPct val="100000"/>
              </a:lnSpc>
              <a:spcBef>
                <a:spcPts val="400"/>
              </a:spcBef>
              <a:buClr>
                <a:srgbClr val="000000"/>
              </a:buClr>
              <a:buSzPct val="45000"/>
              <a:buFont typeface="Wingdings" charset="2"/>
              <a:buChar char=""/>
              <a:tabLst>
                <a:tab pos="0" algn="l"/>
              </a:tabLst>
            </a:pPr>
            <a:r>
              <a:rPr lang="en-US" sz="2000" b="0" strike="noStrike" spc="-1">
                <a:solidFill>
                  <a:srgbClr val="000000"/>
                </a:solidFill>
                <a:latin typeface="Arial"/>
              </a:rPr>
              <a:t>Third level</a:t>
            </a:r>
          </a:p>
          <a:p>
            <a:pPr marL="1728000" lvl="3" indent="-216000">
              <a:lnSpc>
                <a:spcPct val="100000"/>
              </a:lnSpc>
              <a:spcBef>
                <a:spcPts val="360"/>
              </a:spcBef>
              <a:buClr>
                <a:srgbClr val="000000"/>
              </a:buClr>
              <a:buSzPct val="75000"/>
              <a:buFont typeface="Symbol" charset="2"/>
              <a:buChar char=""/>
              <a:tabLst>
                <a:tab pos="0" algn="l"/>
              </a:tabLst>
            </a:pPr>
            <a:r>
              <a:rPr lang="en-US" sz="1800" b="0" strike="noStrike" spc="-1">
                <a:solidFill>
                  <a:srgbClr val="000000"/>
                </a:solidFill>
                <a:latin typeface="Arial"/>
              </a:rPr>
              <a:t>Fourth level</a:t>
            </a:r>
          </a:p>
          <a:p>
            <a:pPr marL="2160000" lvl="4" indent="-216000">
              <a:lnSpc>
                <a:spcPct val="100000"/>
              </a:lnSpc>
              <a:spcBef>
                <a:spcPts val="360"/>
              </a:spcBef>
              <a:buClr>
                <a:srgbClr val="000000"/>
              </a:buClr>
              <a:buSzPct val="45000"/>
              <a:buFont typeface="Wingdings" charset="2"/>
              <a:buChar char=""/>
              <a:tabLst>
                <a:tab pos="0" algn="l"/>
              </a:tabLst>
            </a:pPr>
            <a:r>
              <a:rPr lang="en-US" sz="1800" b="0" strike="noStrike" spc="-1">
                <a:solidFill>
                  <a:srgbClr val="000000"/>
                </a:solidFill>
                <a:latin typeface="Arial"/>
              </a:rPr>
              <a:t>Fifth level</a:t>
            </a: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lstStyle/>
          <a:p>
            <a:pPr>
              <a:lnSpc>
                <a:spcPct val="100000"/>
              </a:lnSpc>
              <a:spcBef>
                <a:spcPts val="561"/>
              </a:spcBef>
              <a:spcAft>
                <a:spcPts val="601"/>
              </a:spcAft>
              <a:buNone/>
              <a:tabLst>
                <a:tab pos="0" algn="l"/>
              </a:tabLst>
            </a:pPr>
            <a:r>
              <a:rPr lang="en-US" sz="2800" b="1" strike="noStrike" spc="-1">
                <a:solidFill>
                  <a:srgbClr val="000000"/>
                </a:solidFill>
                <a:latin typeface="Arial"/>
              </a:rPr>
              <a:t>Edit Master text styles</a:t>
            </a:r>
          </a:p>
          <a:p>
            <a:pPr marL="457200" lvl="1" indent="-182880">
              <a:lnSpc>
                <a:spcPct val="100000"/>
              </a:lnSpc>
              <a:spcBef>
                <a:spcPts val="479"/>
              </a:spcBef>
              <a:buClr>
                <a:srgbClr val="D1282E"/>
              </a:buClr>
              <a:buFont typeface="Arial"/>
              <a:buChar char="•"/>
              <a:tabLst>
                <a:tab pos="0" algn="l"/>
              </a:tabLst>
            </a:pPr>
            <a:r>
              <a:rPr lang="en-US" sz="2400" b="0" strike="noStrike" spc="-1">
                <a:solidFill>
                  <a:srgbClr val="000000"/>
                </a:solidFill>
                <a:latin typeface="Arial"/>
              </a:rPr>
              <a:t>Second level</a:t>
            </a:r>
          </a:p>
          <a:p>
            <a:pPr marL="1143000" lvl="2" indent="-228600">
              <a:lnSpc>
                <a:spcPct val="100000"/>
              </a:lnSpc>
              <a:spcBef>
                <a:spcPts val="400"/>
              </a:spcBef>
              <a:buClr>
                <a:srgbClr val="D1282E"/>
              </a:buClr>
              <a:buFont typeface="Arial"/>
              <a:buChar char="•"/>
              <a:tabLst>
                <a:tab pos="0" algn="l"/>
              </a:tabLst>
            </a:pPr>
            <a:r>
              <a:rPr lang="en-US" sz="2000" b="0" strike="noStrike" spc="-1">
                <a:solidFill>
                  <a:srgbClr val="000000"/>
                </a:solidFill>
                <a:latin typeface="Arial"/>
              </a:rPr>
              <a:t>Third level</a:t>
            </a:r>
          </a:p>
          <a:p>
            <a:pPr marL="1600200" lvl="3"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Fourth level</a:t>
            </a:r>
          </a:p>
          <a:p>
            <a:pPr marL="2057400" lvl="4"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Fifth level</a:t>
            </a: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lang="en-US" sz="1000" b="0" strike="noStrike" spc="-1">
                <a:solidFill>
                  <a:srgbClr val="000000"/>
                </a:solidFill>
                <a:latin typeface="Arial"/>
              </a:defRPr>
            </a:lvl1pPr>
          </a:lstStyle>
          <a:p>
            <a:pPr>
              <a:lnSpc>
                <a:spcPct val="100000"/>
              </a:lnSpc>
              <a:buNone/>
            </a:pPr>
            <a:r>
              <a:rPr lang="en-US" sz="1000" b="0" strike="noStrike" spc="-1">
                <a:solidFill>
                  <a:srgbClr val="000000"/>
                </a:solidFill>
                <a:latin typeface="Arial"/>
              </a:rPr>
              <a:t>&lt;date/time&gt;</a:t>
            </a:r>
            <a:endParaRPr lang="en-CA" sz="1000" b="0" strike="noStrike" spc="-1">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lang="en-CA" sz="1000" b="0" strike="noStrike" spc="-1">
                <a:solidFill>
                  <a:srgbClr val="000000"/>
                </a:solidFill>
                <a:latin typeface="Arial"/>
              </a:defRPr>
            </a:lvl1pPr>
          </a:lstStyle>
          <a:p>
            <a:pPr>
              <a:lnSpc>
                <a:spcPct val="100000"/>
              </a:lnSpc>
              <a:buNone/>
            </a:pPr>
            <a:r>
              <a:rPr lang="en-CA" sz="1000" b="0" strike="noStrike" spc="-1">
                <a:solidFill>
                  <a:srgbClr val="000000"/>
                </a:solidFill>
                <a:latin typeface="Arial"/>
              </a:rPr>
              <a:t>&lt;footer&gt;</a:t>
            </a:r>
            <a:endParaRPr lang="en-CA" sz="1000" b="0" strike="noStrike" spc="-1">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lang="en-US" sz="2400" b="1" strike="noStrike" spc="-1">
                <a:solidFill>
                  <a:srgbClr val="D1282E"/>
                </a:solidFill>
                <a:latin typeface="Arial"/>
              </a:defRPr>
            </a:lvl1pPr>
          </a:lstStyle>
          <a:p>
            <a:pPr>
              <a:lnSpc>
                <a:spcPct val="100000"/>
              </a:lnSpc>
              <a:buNone/>
            </a:pPr>
            <a:fld id="{44C731B7-617E-4508-9EFD-09C3F833FC81}" type="slidenum">
              <a:rPr lang="en-US" sz="2400" b="1" strike="noStrike" spc="-1">
                <a:solidFill>
                  <a:srgbClr val="D1282E"/>
                </a:solidFill>
                <a:latin typeface="Arial"/>
              </a:rPr>
              <a:t>‹#›</a:t>
            </a:fld>
            <a:endParaRPr lang="en-CA" sz="2400" b="0" strike="noStrike" spc="-1">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icture 5"/>
          <p:cNvPicPr/>
          <p:nvPr/>
        </p:nvPicPr>
        <p:blipFill>
          <a:blip r:embed="rId3"/>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pos="0" algn="l"/>
              </a:tabLst>
              <a:defRPr lang="en-US" sz="1100" b="0" strike="noStrike" spc="-1">
                <a:solidFill>
                  <a:srgbClr val="A6A6A6"/>
                </a:solidFill>
                <a:latin typeface="Arial"/>
              </a:defRPr>
            </a:lvl1pPr>
          </a:lstStyle>
          <a:p>
            <a:pPr>
              <a:lnSpc>
                <a:spcPct val="100000"/>
              </a:lnSpc>
              <a:buNone/>
              <a:tabLst>
                <a:tab pos="0" algn="l"/>
              </a:tabLst>
            </a:pPr>
            <a:r>
              <a:rPr lang="en-US" sz="1100" b="0" strike="noStrike" spc="-1">
                <a:solidFill>
                  <a:srgbClr val="A6A6A6"/>
                </a:solidFill>
                <a:latin typeface="Arial"/>
              </a:rPr>
              <a:t>“Develop a passion for learning.”</a:t>
            </a:r>
            <a:endParaRPr lang="en-CA" sz="1100" b="0" strike="noStrike" spc="-1">
              <a:latin typeface="Times New Roman"/>
            </a:endParaRPr>
          </a:p>
        </p:txBody>
      </p:sp>
      <p:sp>
        <p:nvSpPr>
          <p:cNvPr id="318" name="Text Box 2"/>
          <p:cNvSpPr/>
          <p:nvPr/>
        </p:nvSpPr>
        <p:spPr>
          <a:xfrm>
            <a:off x="58680" y="468000"/>
            <a:ext cx="10306080" cy="1225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en-US" sz="3600" b="0" strike="noStrike" spc="-1">
                <a:solidFill>
                  <a:srgbClr val="FF0000"/>
                </a:solidFill>
                <a:latin typeface="Gadugi"/>
                <a:ea typeface="Calibri"/>
              </a:rPr>
              <a:t>RISK AND RESILIENCE BOOTCAMP</a:t>
            </a:r>
            <a:br>
              <a:rPr sz="3600"/>
            </a:br>
            <a:endParaRPr lang="en-CA" sz="3600" b="0" strike="noStrike" spc="-1">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2800" b="1" strike="noStrike" spc="-1">
                <a:solidFill>
                  <a:srgbClr val="FFFFFF"/>
                </a:solidFill>
                <a:latin typeface="Arial"/>
              </a:rPr>
              <a:t>4</a:t>
            </a:r>
            <a:endParaRPr lang="en-CA"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Where Things Go Wrong</a:t>
            </a:r>
          </a:p>
        </p:txBody>
      </p:sp>
      <p:sp>
        <p:nvSpPr>
          <p:cNvPr id="340"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Type III: System design does not meet the specifications  </a:t>
            </a:r>
          </a:p>
          <a:p>
            <a:pPr marL="864000" lvl="1" indent="-324000">
              <a:spcBef>
                <a:spcPts val="567"/>
              </a:spcBef>
              <a:buClr>
                <a:srgbClr val="000000"/>
              </a:buClr>
              <a:buSzPct val="45000"/>
              <a:buFont typeface="Wingdings" charset="2"/>
              <a:buChar char=""/>
            </a:pPr>
            <a:r>
              <a:rPr lang="en-CA" sz="1600" b="0" strike="noStrike" spc="-1">
                <a:latin typeface="Nirmala UI Semilight"/>
              </a:rPr>
              <a:t>Following the design leads to a system that does not operate as specified </a:t>
            </a:r>
          </a:p>
          <a:p>
            <a:pPr marL="864000" lvl="1" indent="-324000">
              <a:spcBef>
                <a:spcPts val="567"/>
              </a:spcBef>
              <a:buClr>
                <a:srgbClr val="000000"/>
              </a:buClr>
              <a:buSzPct val="45000"/>
              <a:buFont typeface="Wingdings" charset="2"/>
              <a:buChar char=""/>
            </a:pPr>
            <a:r>
              <a:rPr lang="en-CA" sz="1600" b="0" strike="noStrike" spc="-1">
                <a:latin typeface="Nirmala UI Semilight"/>
              </a:rPr>
              <a:t>For example, the specifications may require the use of encryption for security, but the encryption methodologies were omitted in the design by mistake</a:t>
            </a:r>
          </a:p>
          <a:p>
            <a:pPr marL="864000" lvl="1" indent="-324000">
              <a:spcBef>
                <a:spcPts val="567"/>
              </a:spcBef>
              <a:buClr>
                <a:srgbClr val="000000"/>
              </a:buClr>
              <a:buSzPct val="45000"/>
              <a:buFont typeface="Wingdings" charset="2"/>
              <a:buChar char=""/>
            </a:pPr>
            <a:r>
              <a:rPr lang="en-CA" sz="1600" b="0" strike="noStrike" spc="-1">
                <a:latin typeface="Nirmala UI Semilight"/>
              </a:rPr>
              <a:t>Or the architecture proposed cannot handle the projected throughput, or exceeds the allowable response time</a:t>
            </a:r>
          </a:p>
        </p:txBody>
      </p:sp>
      <p:pic>
        <p:nvPicPr>
          <p:cNvPr id="341" name="Picture 340"/>
          <p:cNvPicPr/>
          <p:nvPr/>
        </p:nvPicPr>
        <p:blipFill>
          <a:blip r:embed="rId2"/>
          <a:stretch/>
        </p:blipFill>
        <p:spPr>
          <a:xfrm>
            <a:off x="5940360" y="1260360"/>
            <a:ext cx="5831640" cy="43610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Where Things Go Wrong</a:t>
            </a:r>
          </a:p>
        </p:txBody>
      </p:sp>
      <p:sp>
        <p:nvSpPr>
          <p:cNvPr id="343"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Type IV: The system build and artifacts do not conform to the design</a:t>
            </a:r>
          </a:p>
          <a:p>
            <a:pPr marL="864000" lvl="1" indent="-324000">
              <a:spcBef>
                <a:spcPts val="567"/>
              </a:spcBef>
              <a:buClr>
                <a:srgbClr val="000000"/>
              </a:buClr>
              <a:buSzPct val="45000"/>
              <a:buFont typeface="Wingdings" charset="2"/>
              <a:buChar char=""/>
            </a:pPr>
            <a:r>
              <a:rPr lang="en-CA" sz="1600" b="0" strike="noStrike" spc="-1">
                <a:latin typeface="Nirmala UI Semilight"/>
              </a:rPr>
              <a:t>Someone made mistakes in building the system</a:t>
            </a:r>
          </a:p>
          <a:p>
            <a:pPr marL="864000" lvl="1" indent="-324000">
              <a:spcBef>
                <a:spcPts val="567"/>
              </a:spcBef>
              <a:buClr>
                <a:srgbClr val="000000"/>
              </a:buClr>
              <a:buSzPct val="45000"/>
              <a:buFont typeface="Wingdings" charset="2"/>
              <a:buChar char=""/>
            </a:pPr>
            <a:r>
              <a:rPr lang="en-CA" sz="1600" b="0" strike="noStrike" spc="-1">
                <a:latin typeface="Nirmala UI Semilight"/>
              </a:rPr>
              <a:t>Whether writing code or performing some other construction task that were specified in the design </a:t>
            </a:r>
          </a:p>
          <a:p>
            <a:pPr marL="864000" lvl="1" indent="-324000">
              <a:spcBef>
                <a:spcPts val="567"/>
              </a:spcBef>
              <a:buClr>
                <a:srgbClr val="000000"/>
              </a:buClr>
              <a:buSzPct val="45000"/>
              <a:buFont typeface="Wingdings" charset="2"/>
              <a:buChar char=""/>
            </a:pPr>
            <a:r>
              <a:rPr lang="en-CA" sz="1600" b="0" strike="noStrike" spc="-1">
                <a:latin typeface="Nirmala UI Semilight"/>
              </a:rPr>
              <a:t>Omitting error handlers for example</a:t>
            </a:r>
          </a:p>
        </p:txBody>
      </p:sp>
      <p:pic>
        <p:nvPicPr>
          <p:cNvPr id="344" name="Picture 343"/>
          <p:cNvPicPr/>
          <p:nvPr/>
        </p:nvPicPr>
        <p:blipFill>
          <a:blip r:embed="rId2"/>
          <a:stretch/>
        </p:blipFill>
        <p:spPr>
          <a:xfrm>
            <a:off x="5940360" y="1260360"/>
            <a:ext cx="5831640" cy="43610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Where Things Go Wrong</a:t>
            </a:r>
          </a:p>
        </p:txBody>
      </p:sp>
      <p:sp>
        <p:nvSpPr>
          <p:cNvPr id="346" name="PlaceHolder 2"/>
          <p:cNvSpPr>
            <a:spLocks noGrp="1"/>
          </p:cNvSpPr>
          <p:nvPr>
            <p:ph/>
          </p:nvPr>
        </p:nvSpPr>
        <p:spPr>
          <a:xfrm>
            <a:off x="424800" y="1051200"/>
            <a:ext cx="4771440" cy="5050800"/>
          </a:xfrm>
          <a:prstGeom prst="rect">
            <a:avLst/>
          </a:prstGeom>
          <a:noFill/>
          <a:ln w="0">
            <a:noFill/>
          </a:ln>
        </p:spPr>
        <p:txBody>
          <a:bodyPr lIns="0" tIns="0" rIns="0" bIns="0" anchor="t" anchorCtr="1">
            <a:normAutofit/>
          </a:bodyPr>
          <a:lstStyle/>
          <a:p>
            <a:pPr marL="432000" indent="-324000">
              <a:spcBef>
                <a:spcPts val="1134"/>
              </a:spcBef>
              <a:buClr>
                <a:srgbClr val="000000"/>
              </a:buClr>
              <a:buSzPct val="45000"/>
              <a:buFont typeface="Wingdings" charset="2"/>
              <a:buChar char=""/>
            </a:pPr>
            <a:r>
              <a:rPr lang="en-CA" sz="2000" b="0" strike="noStrike" spc="-1" dirty="0">
                <a:latin typeface="Nirmala UI Semilight"/>
              </a:rPr>
              <a:t>Type V: User Error</a:t>
            </a:r>
          </a:p>
          <a:p>
            <a:pPr marL="432000" indent="-324000">
              <a:spcBef>
                <a:spcPts val="1134"/>
              </a:spcBef>
              <a:buClr>
                <a:srgbClr val="000000"/>
              </a:buClr>
              <a:buSzPct val="45000"/>
              <a:buFont typeface="Wingdings" charset="2"/>
              <a:buChar char=""/>
            </a:pPr>
            <a:r>
              <a:rPr lang="en-CA" sz="2000" b="0" strike="noStrike" spc="-1" dirty="0">
                <a:latin typeface="Nirmala UI Semilight"/>
              </a:rPr>
              <a:t>This type of error is an unavoidable human error</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problem is that people do not always behave rationally and, while we may have designed and implemented everything correctly, it may be used in an irrational manner</a:t>
            </a:r>
          </a:p>
          <a:p>
            <a:pPr marL="864000" lvl="1" indent="-324000">
              <a:spcBef>
                <a:spcPts val="567"/>
              </a:spcBef>
              <a:buClr>
                <a:srgbClr val="000000"/>
              </a:buClr>
              <a:buSzPct val="45000"/>
              <a:buFont typeface="Wingdings" charset="2"/>
              <a:buChar char=""/>
            </a:pPr>
            <a:r>
              <a:rPr lang="en-CA" sz="1600" b="0" strike="noStrike" spc="-1" dirty="0">
                <a:latin typeface="Nirmala UI Semilight"/>
              </a:rPr>
              <a:t>It can also happen because users don’t know how to use the system or they are using it in a different context that it was intended</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study of this sort of predictable but irrational behavior is studied by the field of Behavioral Economics</a:t>
            </a:r>
          </a:p>
        </p:txBody>
      </p:sp>
      <p:pic>
        <p:nvPicPr>
          <p:cNvPr id="347" name="Picture 346"/>
          <p:cNvPicPr/>
          <p:nvPr/>
        </p:nvPicPr>
        <p:blipFill>
          <a:blip r:embed="rId2"/>
          <a:stretch/>
        </p:blipFill>
        <p:spPr>
          <a:xfrm>
            <a:off x="6501600" y="1496880"/>
            <a:ext cx="4514400" cy="402876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Efficiency and Effectiveness</a:t>
            </a:r>
          </a:p>
        </p:txBody>
      </p:sp>
      <p:sp>
        <p:nvSpPr>
          <p:cNvPr id="349"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Effectiveness:  </a:t>
            </a:r>
          </a:p>
          <a:p>
            <a:pPr marL="864000" lvl="1" indent="-324000">
              <a:spcBef>
                <a:spcPts val="567"/>
              </a:spcBef>
              <a:buClr>
                <a:srgbClr val="000000"/>
              </a:buClr>
              <a:buSzPct val="45000"/>
              <a:buFont typeface="Wingdings" charset="2"/>
              <a:buChar char=""/>
            </a:pPr>
            <a:r>
              <a:rPr lang="en-CA" sz="1600" b="0" strike="noStrike" spc="-1">
                <a:latin typeface="Nirmala UI Semilight"/>
              </a:rPr>
              <a:t>A process is effective when it produces the right result</a:t>
            </a:r>
          </a:p>
          <a:p>
            <a:pPr marL="864000" lvl="1" indent="-324000">
              <a:spcBef>
                <a:spcPts val="567"/>
              </a:spcBef>
              <a:buClr>
                <a:srgbClr val="000000"/>
              </a:buClr>
              <a:buSzPct val="45000"/>
              <a:buFont typeface="Wingdings" charset="2"/>
              <a:buChar char=""/>
            </a:pPr>
            <a:r>
              <a:rPr lang="en-CA" sz="1600" b="0" strike="noStrike" spc="-1">
                <a:latin typeface="Nirmala UI Semilight"/>
              </a:rPr>
              <a:t>We often call this delivering to spec</a:t>
            </a:r>
          </a:p>
          <a:p>
            <a:pPr marL="1296000" lvl="2" indent="-288000">
              <a:spcBef>
                <a:spcPts val="850"/>
              </a:spcBef>
              <a:buClr>
                <a:srgbClr val="000000"/>
              </a:buClr>
              <a:buSzPct val="45000"/>
              <a:buFont typeface="Wingdings" charset="2"/>
              <a:buChar char=""/>
            </a:pPr>
            <a:r>
              <a:rPr lang="en-CA" sz="1600" b="0" strike="noStrike" spc="-1">
                <a:latin typeface="Nirmala UI Semilight"/>
              </a:rPr>
              <a:t>Delivering software that meets the stakeholder needs and solves the business problems as it was intended to</a:t>
            </a:r>
          </a:p>
          <a:p>
            <a:pPr marL="864000" lvl="1" indent="-324000">
              <a:spcBef>
                <a:spcPts val="567"/>
              </a:spcBef>
              <a:buClr>
                <a:srgbClr val="000000"/>
              </a:buClr>
              <a:buSzPct val="45000"/>
              <a:buFont typeface="Wingdings" charset="2"/>
              <a:buChar char=""/>
            </a:pPr>
            <a:r>
              <a:rPr lang="en-CA" sz="1600" b="0" strike="noStrike" spc="-1">
                <a:latin typeface="Nirmala UI Semilight"/>
              </a:rPr>
              <a:t>Effective software development processes build the right software</a:t>
            </a:r>
          </a:p>
          <a:p>
            <a:pPr marL="432000" indent="-324000">
              <a:spcBef>
                <a:spcPts val="1134"/>
              </a:spcBef>
              <a:buClr>
                <a:srgbClr val="000000"/>
              </a:buClr>
              <a:buSzPct val="45000"/>
              <a:buFont typeface="Wingdings" charset="2"/>
              <a:buChar char=""/>
            </a:pPr>
            <a:endParaRPr lang="en-CA" sz="2000" b="0" strike="noStrike" spc="-1">
              <a:latin typeface="Nirmala UI Semilight"/>
            </a:endParaRPr>
          </a:p>
        </p:txBody>
      </p:sp>
      <p:pic>
        <p:nvPicPr>
          <p:cNvPr id="350" name="Picture 349"/>
          <p:cNvPicPr/>
          <p:nvPr/>
        </p:nvPicPr>
        <p:blipFill>
          <a:blip r:embed="rId2"/>
          <a:stretch/>
        </p:blipFill>
        <p:spPr>
          <a:xfrm>
            <a:off x="5674680" y="1455840"/>
            <a:ext cx="5780160" cy="44503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Efficiency and Effectiveness</a:t>
            </a:r>
          </a:p>
        </p:txBody>
      </p:sp>
      <p:sp>
        <p:nvSpPr>
          <p:cNvPr id="352"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Efficiency:  </a:t>
            </a:r>
          </a:p>
          <a:p>
            <a:pPr marL="864000" lvl="1" indent="-324000">
              <a:spcBef>
                <a:spcPts val="567"/>
              </a:spcBef>
              <a:buClr>
                <a:srgbClr val="000000"/>
              </a:buClr>
              <a:buSzPct val="45000"/>
              <a:buFont typeface="Wingdings" charset="2"/>
              <a:buChar char=""/>
            </a:pPr>
            <a:r>
              <a:rPr lang="en-CA" sz="1600" b="0" strike="noStrike" spc="-1">
                <a:latin typeface="Nirmala UI Semilight"/>
              </a:rPr>
              <a:t>A process is efficient when it is optimal in terms of how development resources are used </a:t>
            </a:r>
          </a:p>
          <a:p>
            <a:pPr marL="864000" lvl="1" indent="-324000">
              <a:spcBef>
                <a:spcPts val="567"/>
              </a:spcBef>
              <a:buClr>
                <a:srgbClr val="000000"/>
              </a:buClr>
              <a:buSzPct val="45000"/>
              <a:buFont typeface="Wingdings" charset="2"/>
              <a:buChar char=""/>
            </a:pPr>
            <a:r>
              <a:rPr lang="en-CA" sz="1600" b="0" strike="noStrike" spc="-1">
                <a:latin typeface="Nirmala UI Semilight"/>
              </a:rPr>
              <a:t>One of the main symptoms of a process inefficiency is how much rework is done during and after development</a:t>
            </a:r>
          </a:p>
          <a:p>
            <a:pPr marL="864000" lvl="1" indent="-324000">
              <a:spcBef>
                <a:spcPts val="567"/>
              </a:spcBef>
              <a:buClr>
                <a:srgbClr val="000000"/>
              </a:buClr>
              <a:buSzPct val="45000"/>
              <a:buFont typeface="Wingdings" charset="2"/>
              <a:buChar char=""/>
            </a:pPr>
            <a:r>
              <a:rPr lang="en-CA" sz="1600" b="0" strike="noStrike" spc="-1">
                <a:latin typeface="Nirmala UI Semilight"/>
              </a:rPr>
              <a:t>Rework is where previous work has to be done over because of errors made  previously  </a:t>
            </a:r>
          </a:p>
          <a:p>
            <a:pPr marL="864000" lvl="1" indent="-324000">
              <a:spcBef>
                <a:spcPts val="567"/>
              </a:spcBef>
              <a:buClr>
                <a:srgbClr val="000000"/>
              </a:buClr>
              <a:buSzPct val="45000"/>
              <a:buFont typeface="Wingdings" charset="2"/>
              <a:buChar char=""/>
            </a:pPr>
            <a:r>
              <a:rPr lang="en-CA" sz="1600" b="0" strike="noStrike" spc="-1">
                <a:latin typeface="Nirmala UI Semilight"/>
              </a:rPr>
              <a:t>Efficient software development processes build software correctly with the optimal use of resources</a:t>
            </a:r>
          </a:p>
          <a:p>
            <a:pPr marL="432000" indent="-324000">
              <a:spcBef>
                <a:spcPts val="1134"/>
              </a:spcBef>
              <a:buClr>
                <a:srgbClr val="000000"/>
              </a:buClr>
              <a:buSzPct val="45000"/>
              <a:buFont typeface="Wingdings" charset="2"/>
              <a:buChar char=""/>
            </a:pPr>
            <a:endParaRPr lang="en-CA" sz="1600" b="0" strike="noStrike" spc="-1">
              <a:latin typeface="Nirmala UI Semilight"/>
            </a:endParaRPr>
          </a:p>
        </p:txBody>
      </p:sp>
      <p:pic>
        <p:nvPicPr>
          <p:cNvPr id="353" name="Picture 352"/>
          <p:cNvPicPr/>
          <p:nvPr/>
        </p:nvPicPr>
        <p:blipFill>
          <a:blip r:embed="rId2"/>
          <a:stretch/>
        </p:blipFill>
        <p:spPr>
          <a:xfrm>
            <a:off x="5674680" y="1455840"/>
            <a:ext cx="5780160" cy="44503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Error impact</a:t>
            </a:r>
          </a:p>
        </p:txBody>
      </p:sp>
      <p:sp>
        <p:nvSpPr>
          <p:cNvPr id="35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These errors introduce risk and potential resilience failure</a:t>
            </a:r>
          </a:p>
          <a:p>
            <a:pPr marL="864000" lvl="1" indent="-324000">
              <a:spcBef>
                <a:spcPts val="567"/>
              </a:spcBef>
              <a:buClr>
                <a:srgbClr val="000000"/>
              </a:buClr>
              <a:buSzPct val="45000"/>
              <a:buFont typeface="Wingdings" charset="2"/>
              <a:buChar char=""/>
            </a:pPr>
            <a:r>
              <a:rPr lang="en-CA" sz="1800" b="0" strike="noStrike" spc="-1">
                <a:latin typeface="Nirmala UI Semilight"/>
              </a:rPr>
              <a:t>Unless the errors are caught, we have introduced risk into the product</a:t>
            </a:r>
          </a:p>
          <a:p>
            <a:pPr marL="864000" lvl="1" indent="-324000">
              <a:spcBef>
                <a:spcPts val="567"/>
              </a:spcBef>
              <a:buClr>
                <a:srgbClr val="000000"/>
              </a:buClr>
              <a:buSzPct val="45000"/>
              <a:buFont typeface="Wingdings" charset="2"/>
              <a:buChar char=""/>
            </a:pPr>
            <a:r>
              <a:rPr lang="en-CA" sz="1800" b="0" strike="noStrike" spc="-1">
                <a:latin typeface="Nirmala UI Semilight"/>
              </a:rPr>
              <a:t>We also have introduced multiple points of potential failure</a:t>
            </a:r>
          </a:p>
          <a:p>
            <a:pPr marL="864000" lvl="1" indent="-324000">
              <a:spcBef>
                <a:spcPts val="567"/>
              </a:spcBef>
              <a:buClr>
                <a:srgbClr val="000000"/>
              </a:buClr>
              <a:buSzPct val="45000"/>
              <a:buFont typeface="Wingdings" charset="2"/>
              <a:buChar char=""/>
            </a:pPr>
            <a:r>
              <a:rPr lang="en-CA" sz="1800" b="0" strike="noStrike" spc="-1">
                <a:latin typeface="Nirmala UI Semilight"/>
              </a:rPr>
              <a:t>If we unaware of where the potential point of failures are, resilience is compromised</a:t>
            </a:r>
          </a:p>
          <a:p>
            <a:pPr marL="1296000" lvl="2" indent="-288000">
              <a:spcBef>
                <a:spcPts val="850"/>
              </a:spcBef>
              <a:buClr>
                <a:srgbClr val="000000"/>
              </a:buClr>
              <a:buSzPct val="45000"/>
              <a:buFont typeface="Wingdings" charset="2"/>
              <a:buChar char=""/>
            </a:pPr>
            <a:r>
              <a:rPr lang="en-CA" sz="1400" b="0" i="1" strike="noStrike" spc="-1">
                <a:latin typeface="Nirmala UI Semilight"/>
              </a:rPr>
              <a:t>“The most important single aspect of software development is to be clear about what you are trying to build. Dijkstra ” </a:t>
            </a:r>
            <a:endParaRPr lang="en-CA" sz="1400" b="0" strike="noStrike" spc="-1">
              <a:latin typeface="Nirmala UI Semilight"/>
            </a:endParaRPr>
          </a:p>
          <a:p>
            <a:pPr marL="864000" lvl="1" indent="-324000">
              <a:spcBef>
                <a:spcPts val="567"/>
              </a:spcBef>
              <a:buClr>
                <a:srgbClr val="000000"/>
              </a:buClr>
              <a:buSzPct val="45000"/>
              <a:buFont typeface="Wingdings" charset="2"/>
              <a:buChar char=""/>
            </a:pPr>
            <a:r>
              <a:rPr lang="en-CA" sz="1800" b="0" strike="noStrike" spc="-1">
                <a:latin typeface="Nirmala UI Semilight"/>
              </a:rPr>
              <a:t>If we don’t know what we are supposed to be building</a:t>
            </a:r>
          </a:p>
          <a:p>
            <a:pPr marL="1296000" lvl="2" indent="-288000">
              <a:spcBef>
                <a:spcPts val="850"/>
              </a:spcBef>
              <a:buClr>
                <a:srgbClr val="000000"/>
              </a:buClr>
              <a:buSzPct val="45000"/>
              <a:buFont typeface="Wingdings" charset="2"/>
              <a:buChar char=""/>
            </a:pPr>
            <a:r>
              <a:rPr lang="en-CA" sz="1400" b="0" strike="noStrike" spc="-1">
                <a:latin typeface="Nirmala UI Semilight"/>
              </a:rPr>
              <a:t>Then we will never know if we are building the right thing</a:t>
            </a:r>
          </a:p>
          <a:p>
            <a:pPr marL="864000" lvl="1" indent="-324000">
              <a:spcBef>
                <a:spcPts val="567"/>
              </a:spcBef>
              <a:buClr>
                <a:srgbClr val="000000"/>
              </a:buClr>
              <a:buSzPct val="45000"/>
              <a:buFont typeface="Wingdings" charset="2"/>
              <a:buChar char=""/>
            </a:pPr>
            <a:r>
              <a:rPr lang="en-CA" sz="1800" b="0" strike="noStrike" spc="-1">
                <a:latin typeface="Nirmala UI Semilight"/>
              </a:rPr>
              <a:t>The data suggests that projects often don’t know what they supposed to be building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Chaos Report</a:t>
            </a:r>
          </a:p>
        </p:txBody>
      </p:sp>
      <p:sp>
        <p:nvSpPr>
          <p:cNvPr id="357" name="PlaceHolder 2"/>
          <p:cNvSpPr>
            <a:spLocks noGrp="1"/>
          </p:cNvSpPr>
          <p:nvPr>
            <p:ph/>
          </p:nvPr>
        </p:nvSpPr>
        <p:spPr>
          <a:xfrm>
            <a:off x="424800" y="1051200"/>
            <a:ext cx="4771440" cy="5050800"/>
          </a:xfrm>
          <a:prstGeom prst="rect">
            <a:avLst/>
          </a:prstGeom>
          <a:noFill/>
          <a:ln w="0">
            <a:noFill/>
          </a:ln>
        </p:spPr>
        <p:txBody>
          <a:bodyPr lIns="0" tIns="0" rIns="0" bIns="0" anchor="t">
            <a:normAutofit fontScale="99500" lnSpcReduction="10000"/>
          </a:bodyPr>
          <a:lstStyle/>
          <a:p>
            <a:pPr marL="432000" indent="-324000">
              <a:spcBef>
                <a:spcPts val="1134"/>
              </a:spcBef>
              <a:buClr>
                <a:srgbClr val="000000"/>
              </a:buClr>
              <a:buSzPct val="45000"/>
              <a:buFont typeface="Wingdings" charset="2"/>
              <a:buChar char=""/>
            </a:pPr>
            <a:r>
              <a:rPr lang="en-CA" sz="2000" b="0" strike="noStrike" spc="-1" dirty="0">
                <a:latin typeface="Nirmala UI Semilight"/>
              </a:rPr>
              <a:t>Annual report from the Standish group</a:t>
            </a:r>
          </a:p>
          <a:p>
            <a:pPr marL="864000" lvl="1" indent="-324000">
              <a:spcBef>
                <a:spcPts val="567"/>
              </a:spcBef>
              <a:buClr>
                <a:srgbClr val="000000"/>
              </a:buClr>
              <a:buSzPct val="45000"/>
              <a:buFont typeface="Wingdings" charset="2"/>
              <a:buChar char=""/>
            </a:pPr>
            <a:r>
              <a:rPr lang="en-CA" sz="1600" b="0" strike="noStrike" spc="-1" dirty="0">
                <a:latin typeface="Nirmala UI Semilight"/>
              </a:rPr>
              <a:t>Defines three resolutions for technical projects:</a:t>
            </a:r>
          </a:p>
          <a:p>
            <a:pPr marL="432000" indent="-324000">
              <a:spcBef>
                <a:spcPts val="1134"/>
              </a:spcBef>
              <a:buClr>
                <a:srgbClr val="000000"/>
              </a:buClr>
              <a:buSzPct val="45000"/>
              <a:buFont typeface="Wingdings" charset="2"/>
              <a:buChar char=""/>
            </a:pPr>
            <a:r>
              <a:rPr lang="en-CA" sz="2000" b="0" strike="noStrike" spc="-1" dirty="0">
                <a:latin typeface="Nirmala UI Semilight"/>
              </a:rPr>
              <a:t>Resolution Type 1 – Successful Projects:</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project is completed on-time and on-budget</a:t>
            </a:r>
          </a:p>
          <a:p>
            <a:pPr marL="864000" lvl="1" indent="-324000">
              <a:spcBef>
                <a:spcPts val="567"/>
              </a:spcBef>
              <a:buClr>
                <a:srgbClr val="000000"/>
              </a:buClr>
              <a:buSzPct val="45000"/>
              <a:buFont typeface="Wingdings" charset="2"/>
              <a:buChar char=""/>
            </a:pPr>
            <a:r>
              <a:rPr lang="en-CA" sz="1600" b="0" strike="noStrike" spc="-1" dirty="0">
                <a:latin typeface="Nirmala UI Semilight"/>
              </a:rPr>
              <a:t>All features and functions as initially specified.</a:t>
            </a:r>
          </a:p>
          <a:p>
            <a:pPr marL="864000" lvl="1" indent="-324000">
              <a:spcBef>
                <a:spcPts val="567"/>
              </a:spcBef>
              <a:buClr>
                <a:srgbClr val="000000"/>
              </a:buClr>
              <a:buSzPct val="45000"/>
              <a:buFont typeface="Wingdings" charset="2"/>
              <a:buChar char=""/>
            </a:pPr>
            <a:r>
              <a:rPr lang="en-CA" sz="1600" b="0" strike="noStrike" spc="-1" dirty="0">
                <a:latin typeface="Nirmala UI Semilight"/>
              </a:rPr>
              <a:t>Acceptance tests all pass</a:t>
            </a:r>
          </a:p>
          <a:p>
            <a:pPr marL="432000" indent="-324000">
              <a:spcBef>
                <a:spcPts val="1134"/>
              </a:spcBef>
              <a:buClr>
                <a:srgbClr val="000000"/>
              </a:buClr>
              <a:buSzPct val="45000"/>
              <a:buFont typeface="Wingdings" charset="2"/>
              <a:buChar char=""/>
            </a:pPr>
            <a:r>
              <a:rPr lang="en-CA" sz="2000" b="0" strike="noStrike" spc="-1" dirty="0">
                <a:latin typeface="Nirmala UI Semilight"/>
              </a:rPr>
              <a:t>Resolution Type 2 – Defective Projects:</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project is completed and operational but over-budget and/or late and/or is delivered fewer features and functions than originally specified</a:t>
            </a:r>
          </a:p>
          <a:p>
            <a:pPr marL="864000" lvl="1" indent="-324000">
              <a:spcBef>
                <a:spcPts val="567"/>
              </a:spcBef>
              <a:buClr>
                <a:srgbClr val="000000"/>
              </a:buClr>
              <a:buSzPct val="45000"/>
              <a:buFont typeface="Wingdings" charset="2"/>
              <a:buChar char=""/>
            </a:pPr>
            <a:r>
              <a:rPr lang="en-CA" sz="1600" b="0" strike="noStrike" spc="-1" dirty="0">
                <a:latin typeface="Nirmala UI Semilight"/>
              </a:rPr>
              <a:t>Usually with acceptance test failures</a:t>
            </a:r>
          </a:p>
          <a:p>
            <a:pPr marL="432000" indent="-324000">
              <a:spcBef>
                <a:spcPts val="1134"/>
              </a:spcBef>
              <a:buClr>
                <a:srgbClr val="000000"/>
              </a:buClr>
              <a:buSzPct val="45000"/>
              <a:buFont typeface="Wingdings" charset="2"/>
              <a:buChar char=""/>
            </a:pPr>
            <a:r>
              <a:rPr lang="en-CA" sz="2000" b="0" strike="noStrike" spc="-1" dirty="0">
                <a:latin typeface="Nirmala UI Semilight"/>
              </a:rPr>
              <a:t>Resolution Type 3 – Failed Projects: </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project is canceled at some point during the development cycle</a:t>
            </a:r>
          </a:p>
          <a:p>
            <a:pPr marL="432000" indent="-324000">
              <a:spcBef>
                <a:spcPts val="1134"/>
              </a:spcBef>
              <a:buClr>
                <a:srgbClr val="000000"/>
              </a:buClr>
              <a:buSzPct val="45000"/>
              <a:buFont typeface="Wingdings" charset="2"/>
              <a:buChar char=""/>
            </a:pPr>
            <a:endParaRPr lang="en-CA" sz="2000" b="0" strike="noStrike" spc="-1" dirty="0">
              <a:latin typeface="Nirmala UI Semilight"/>
            </a:endParaRPr>
          </a:p>
        </p:txBody>
      </p:sp>
      <p:pic>
        <p:nvPicPr>
          <p:cNvPr id="358" name="Picture 357"/>
          <p:cNvPicPr/>
          <p:nvPr/>
        </p:nvPicPr>
        <p:blipFill>
          <a:blip r:embed="rId2"/>
          <a:stretch/>
        </p:blipFill>
        <p:spPr>
          <a:xfrm>
            <a:off x="6480000" y="1178640"/>
            <a:ext cx="4551840" cy="45817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Successful Project Factors</a:t>
            </a:r>
          </a:p>
        </p:txBody>
      </p:sp>
      <p:sp>
        <p:nvSpPr>
          <p:cNvPr id="360"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The table lists the factors that were identified by people on the project as being responsible for a project being successful</a:t>
            </a:r>
          </a:p>
          <a:p>
            <a:pPr marL="864000" lvl="1" indent="-324000">
              <a:spcBef>
                <a:spcPts val="567"/>
              </a:spcBef>
              <a:buClr>
                <a:srgbClr val="000000"/>
              </a:buClr>
              <a:buSzPct val="45000"/>
              <a:buFont typeface="Wingdings" charset="2"/>
              <a:buChar char=""/>
            </a:pPr>
            <a:r>
              <a:rPr lang="en-CA" sz="1600" b="0" strike="noStrike" spc="-1">
                <a:latin typeface="Nirmala UI Semilight"/>
              </a:rPr>
              <a:t>The red italicized factors are those that are related to requirements and interactions with the users and stakeholders</a:t>
            </a:r>
          </a:p>
          <a:p>
            <a:pPr marL="864000" lvl="1" indent="-324000">
              <a:spcBef>
                <a:spcPts val="567"/>
              </a:spcBef>
              <a:buClr>
                <a:srgbClr val="000000"/>
              </a:buClr>
              <a:buSzPct val="45000"/>
              <a:buFont typeface="Wingdings" charset="2"/>
              <a:buChar char=""/>
            </a:pPr>
            <a:r>
              <a:rPr lang="en-CA" sz="1600" b="0" strike="noStrike" spc="-1">
                <a:latin typeface="Nirmala UI Semilight"/>
              </a:rPr>
              <a:t>Two of the top three items concern quality of requirements and getting the users involved </a:t>
            </a:r>
          </a:p>
          <a:p>
            <a:pPr marL="864000" lvl="1" indent="-324000">
              <a:spcBef>
                <a:spcPts val="567"/>
              </a:spcBef>
              <a:buClr>
                <a:srgbClr val="000000"/>
              </a:buClr>
              <a:buSzPct val="45000"/>
              <a:buFont typeface="Wingdings" charset="2"/>
              <a:buChar char=""/>
            </a:pPr>
            <a:r>
              <a:rPr lang="en-CA" sz="1600" b="0" strike="noStrike" spc="-1">
                <a:latin typeface="Nirmala UI Semilight"/>
              </a:rPr>
              <a:t>The fifth item, realistic expectations, suggest that the developers had early input into the project to help the business understand what could be done within the time and budget constraints of the project</a:t>
            </a:r>
          </a:p>
        </p:txBody>
      </p:sp>
      <p:pic>
        <p:nvPicPr>
          <p:cNvPr id="361" name="Picture 360"/>
          <p:cNvPicPr/>
          <p:nvPr/>
        </p:nvPicPr>
        <p:blipFill>
          <a:blip r:embed="rId2"/>
          <a:stretch/>
        </p:blipFill>
        <p:spPr>
          <a:xfrm>
            <a:off x="6846840" y="1556280"/>
            <a:ext cx="4399200" cy="36576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Defective Project Factors</a:t>
            </a:r>
          </a:p>
        </p:txBody>
      </p:sp>
      <p:sp>
        <p:nvSpPr>
          <p:cNvPr id="363"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The table lists the factors that were identified by people on the project as contributing to a project being challenged or defective </a:t>
            </a:r>
          </a:p>
          <a:p>
            <a:pPr marL="864000" lvl="1" indent="-324000">
              <a:spcBef>
                <a:spcPts val="567"/>
              </a:spcBef>
              <a:buClr>
                <a:srgbClr val="000000"/>
              </a:buClr>
              <a:buSzPct val="45000"/>
              <a:buFont typeface="Wingdings" charset="2"/>
              <a:buChar char=""/>
            </a:pPr>
            <a:r>
              <a:rPr lang="en-CA" sz="1600" b="0" strike="noStrike" spc="-1">
                <a:latin typeface="Nirmala UI Semilight"/>
              </a:rPr>
              <a:t>By definition a challenged project is one that was completed but either missed its budget targets, delivery date or did not perform as originally specified</a:t>
            </a:r>
          </a:p>
          <a:p>
            <a:pPr marL="864000" lvl="1" indent="-324000">
              <a:spcBef>
                <a:spcPts val="567"/>
              </a:spcBef>
              <a:buClr>
                <a:srgbClr val="000000"/>
              </a:buClr>
              <a:buSzPct val="45000"/>
              <a:buFont typeface="Wingdings" charset="2"/>
              <a:buChar char=""/>
            </a:pPr>
            <a:r>
              <a:rPr lang="en-CA" sz="1600" b="0" strike="noStrike" spc="-1">
                <a:latin typeface="Nirmala UI Semilight"/>
              </a:rPr>
              <a:t>The top three reasons why projects were defective or challenged have to do with specifications, requirements and user involvement</a:t>
            </a:r>
          </a:p>
          <a:p>
            <a:pPr marL="864000" lvl="1" indent="-324000">
              <a:spcBef>
                <a:spcPts val="567"/>
              </a:spcBef>
              <a:buClr>
                <a:srgbClr val="000000"/>
              </a:buClr>
              <a:buSzPct val="45000"/>
              <a:buFont typeface="Wingdings" charset="2"/>
              <a:buChar char=""/>
            </a:pPr>
            <a:r>
              <a:rPr lang="en-CA" sz="1600" b="0" strike="noStrike" spc="-1">
                <a:latin typeface="Nirmala UI Semilight"/>
              </a:rPr>
              <a:t>The more chaotic the requirements and specification, the less the developers know what they should be building</a:t>
            </a:r>
          </a:p>
        </p:txBody>
      </p:sp>
      <p:pic>
        <p:nvPicPr>
          <p:cNvPr id="364" name="Picture 363"/>
          <p:cNvPicPr/>
          <p:nvPr/>
        </p:nvPicPr>
        <p:blipFill>
          <a:blip r:embed="rId2"/>
          <a:stretch/>
        </p:blipFill>
        <p:spPr>
          <a:xfrm>
            <a:off x="6771960" y="1555920"/>
            <a:ext cx="4339800" cy="36082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Failed Project Factors</a:t>
            </a:r>
          </a:p>
        </p:txBody>
      </p:sp>
      <p:sp>
        <p:nvSpPr>
          <p:cNvPr id="366"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The table lists the factors that were identified as contributing projects being canceled as ranked by people on the project  </a:t>
            </a:r>
          </a:p>
          <a:p>
            <a:pPr marL="864000" lvl="1" indent="-324000">
              <a:spcBef>
                <a:spcPts val="567"/>
              </a:spcBef>
              <a:buClr>
                <a:srgbClr val="000000"/>
              </a:buClr>
              <a:buSzPct val="45000"/>
              <a:buFont typeface="Wingdings" charset="2"/>
              <a:buChar char=""/>
            </a:pPr>
            <a:r>
              <a:rPr lang="en-CA" sz="1600" b="0" strike="noStrike" spc="-1">
                <a:latin typeface="Nirmala UI Semilight"/>
              </a:rPr>
              <a:t>Again, we see that requirements and specification issues and user involvement are right at the top</a:t>
            </a:r>
          </a:p>
          <a:p>
            <a:pPr marL="864000" lvl="1" indent="-324000">
              <a:spcBef>
                <a:spcPts val="567"/>
              </a:spcBef>
              <a:buClr>
                <a:srgbClr val="000000"/>
              </a:buClr>
              <a:buSzPct val="45000"/>
              <a:buFont typeface="Wingdings" charset="2"/>
              <a:buChar char=""/>
            </a:pPr>
            <a:r>
              <a:rPr lang="en-CA" sz="1600" b="0" strike="noStrike" spc="-1">
                <a:latin typeface="Nirmala UI Semilight"/>
              </a:rPr>
              <a:t>The unrealistic expectations suggests that what the business wanted to be built was beyond the technical solutions that could be reasonably be delivered by the developers</a:t>
            </a:r>
          </a:p>
        </p:txBody>
      </p:sp>
      <p:pic>
        <p:nvPicPr>
          <p:cNvPr id="367" name="Picture 366"/>
          <p:cNvPicPr/>
          <p:nvPr/>
        </p:nvPicPr>
        <p:blipFill>
          <a:blip r:embed="rId2"/>
          <a:stretch/>
        </p:blipFill>
        <p:spPr>
          <a:xfrm>
            <a:off x="6721200" y="1282680"/>
            <a:ext cx="4455720" cy="37044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Over Engineering</a:t>
            </a:r>
          </a:p>
        </p:txBody>
      </p:sp>
      <p:sp>
        <p:nvSpPr>
          <p:cNvPr id="369"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The diagram shows the frequency of use of the features in a delivered software project </a:t>
            </a:r>
          </a:p>
          <a:p>
            <a:pPr marL="864000" lvl="1" indent="-324000">
              <a:spcBef>
                <a:spcPts val="567"/>
              </a:spcBef>
              <a:buClr>
                <a:srgbClr val="000000"/>
              </a:buClr>
              <a:buSzPct val="45000"/>
              <a:buFont typeface="Wingdings" charset="2"/>
              <a:buChar char=""/>
            </a:pPr>
            <a:r>
              <a:rPr lang="en-CA" sz="1600" b="0" strike="noStrike" spc="-1">
                <a:latin typeface="Nirmala UI Semilight"/>
              </a:rPr>
              <a:t>These numbers are from the Chaos report</a:t>
            </a:r>
          </a:p>
          <a:p>
            <a:pPr marL="864000" lvl="1" indent="-324000">
              <a:spcBef>
                <a:spcPts val="567"/>
              </a:spcBef>
              <a:buClr>
                <a:srgbClr val="000000"/>
              </a:buClr>
              <a:buSzPct val="45000"/>
              <a:buFont typeface="Wingdings" charset="2"/>
              <a:buChar char=""/>
            </a:pPr>
            <a:r>
              <a:rPr lang="en-CA" sz="1600" b="0" strike="noStrike" spc="-1">
                <a:latin typeface="Nirmala UI Semilight"/>
              </a:rPr>
              <a:t>Only 20% of the delivered features are always or often used </a:t>
            </a:r>
          </a:p>
          <a:p>
            <a:pPr marL="864000" lvl="1" indent="-324000">
              <a:spcBef>
                <a:spcPts val="567"/>
              </a:spcBef>
              <a:buClr>
                <a:srgbClr val="000000"/>
              </a:buClr>
              <a:buSzPct val="45000"/>
              <a:buFont typeface="Wingdings" charset="2"/>
              <a:buChar char=""/>
            </a:pPr>
            <a:r>
              <a:rPr lang="en-CA" sz="1600" b="0" strike="noStrike" spc="-1">
                <a:latin typeface="Nirmala UI Semilight"/>
              </a:rPr>
              <a:t>Almost half the features are never used on average  </a:t>
            </a:r>
          </a:p>
          <a:p>
            <a:pPr marL="432000" indent="-324000">
              <a:spcBef>
                <a:spcPts val="1134"/>
              </a:spcBef>
              <a:buClr>
                <a:srgbClr val="000000"/>
              </a:buClr>
              <a:buSzPct val="45000"/>
              <a:buFont typeface="Wingdings" charset="2"/>
              <a:buChar char=""/>
            </a:pPr>
            <a:r>
              <a:rPr lang="en-CA" sz="2000" b="0" strike="noStrike" spc="-1">
                <a:latin typeface="Nirmala UI Semilight"/>
              </a:rPr>
              <a:t>This means that about 45% of the development effort is wasted</a:t>
            </a:r>
          </a:p>
          <a:p>
            <a:pPr marL="864000" lvl="1" indent="-324000">
              <a:spcBef>
                <a:spcPts val="567"/>
              </a:spcBef>
              <a:buClr>
                <a:srgbClr val="000000"/>
              </a:buClr>
              <a:buSzPct val="45000"/>
              <a:buFont typeface="Wingdings" charset="2"/>
              <a:buChar char=""/>
            </a:pPr>
            <a:r>
              <a:rPr lang="en-CA" sz="1600" b="0" strike="noStrike" spc="-1">
                <a:latin typeface="Nirmala UI Semilight"/>
              </a:rPr>
              <a:t>We used resources and time to build things that never needed to be built </a:t>
            </a:r>
          </a:p>
          <a:p>
            <a:pPr marL="864000" lvl="1" indent="-324000">
              <a:spcBef>
                <a:spcPts val="567"/>
              </a:spcBef>
              <a:buClr>
                <a:srgbClr val="000000"/>
              </a:buClr>
              <a:buSzPct val="45000"/>
              <a:buFont typeface="Wingdings" charset="2"/>
              <a:buChar char=""/>
            </a:pPr>
            <a:r>
              <a:rPr lang="en-CA" sz="1600" b="0" strike="noStrike" spc="-1">
                <a:latin typeface="Nirmala UI Semilight"/>
              </a:rPr>
              <a:t>Usually happens because the feature choice is made by developers working without knowing the requirements the system needs to satisfy</a:t>
            </a:r>
          </a:p>
        </p:txBody>
      </p:sp>
      <p:pic>
        <p:nvPicPr>
          <p:cNvPr id="370" name="Picture 369"/>
          <p:cNvPicPr/>
          <p:nvPr/>
        </p:nvPicPr>
        <p:blipFill>
          <a:blip r:embed="rId2"/>
          <a:stretch/>
        </p:blipFill>
        <p:spPr>
          <a:xfrm>
            <a:off x="6660360" y="1180080"/>
            <a:ext cx="4721400" cy="45802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Over Engineering</a:t>
            </a:r>
          </a:p>
        </p:txBody>
      </p:sp>
      <p:sp>
        <p:nvSpPr>
          <p:cNvPr id="372"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Over engineering is a combination of development ineffectiveness and inefficiency</a:t>
            </a:r>
          </a:p>
          <a:p>
            <a:pPr marL="864000" lvl="1" indent="-324000">
              <a:spcBef>
                <a:spcPts val="567"/>
              </a:spcBef>
              <a:buClr>
                <a:srgbClr val="000000"/>
              </a:buClr>
              <a:buSzPct val="45000"/>
              <a:buFont typeface="Wingdings" charset="2"/>
              <a:buChar char=""/>
            </a:pPr>
            <a:r>
              <a:rPr lang="en-CA" sz="1600" b="0" strike="noStrike" spc="-1">
                <a:latin typeface="Nirmala UI Semilight"/>
              </a:rPr>
              <a:t>Because we do not know what the end user really needs, we waste resources building things that never needed to be built at all</a:t>
            </a:r>
          </a:p>
          <a:p>
            <a:pPr marL="864000" lvl="1" indent="-324000">
              <a:spcBef>
                <a:spcPts val="567"/>
              </a:spcBef>
              <a:buClr>
                <a:srgbClr val="000000"/>
              </a:buClr>
              <a:buSzPct val="45000"/>
              <a:buFont typeface="Wingdings" charset="2"/>
              <a:buChar char=""/>
            </a:pPr>
            <a:r>
              <a:rPr lang="en-CA" sz="1600" b="0" strike="noStrike" spc="-1">
                <a:latin typeface="Nirmala UI Semilight"/>
              </a:rPr>
              <a:t>The application is ineffective in solving the original motivating need or requirement  </a:t>
            </a:r>
          </a:p>
          <a:p>
            <a:pPr marL="864000" lvl="1" indent="-324000">
              <a:spcBef>
                <a:spcPts val="567"/>
              </a:spcBef>
              <a:buClr>
                <a:srgbClr val="000000"/>
              </a:buClr>
              <a:buSzPct val="45000"/>
              <a:buFont typeface="Wingdings" charset="2"/>
              <a:buChar char=""/>
            </a:pPr>
            <a:r>
              <a:rPr lang="en-CA" sz="1600" b="0" strike="noStrike" spc="-1">
                <a:latin typeface="Nirmala UI Semilight"/>
              </a:rPr>
              <a:t>In terms of efficiency, if we focus on the most important features first and defer building features that contribute little value, we have increased the efficiency of the process without compromising effectiveness     </a:t>
            </a:r>
          </a:p>
          <a:p>
            <a:pPr marL="432000" indent="-324000">
              <a:spcBef>
                <a:spcPts val="1134"/>
              </a:spcBef>
              <a:buClr>
                <a:srgbClr val="000000"/>
              </a:buClr>
              <a:buSzPct val="45000"/>
              <a:buFont typeface="Wingdings" charset="2"/>
              <a:buChar char=""/>
            </a:pPr>
            <a:r>
              <a:rPr lang="en-CA" sz="2000" b="0" strike="noStrike" spc="-1">
                <a:latin typeface="Nirmala UI Semilight"/>
              </a:rPr>
              <a:t>Creates significant risk and resilience problems</a:t>
            </a:r>
          </a:p>
        </p:txBody>
      </p:sp>
      <p:pic>
        <p:nvPicPr>
          <p:cNvPr id="373" name="Picture 372"/>
          <p:cNvPicPr/>
          <p:nvPr/>
        </p:nvPicPr>
        <p:blipFill>
          <a:blip r:embed="rId2"/>
          <a:stretch/>
        </p:blipFill>
        <p:spPr>
          <a:xfrm>
            <a:off x="6660360" y="1180080"/>
            <a:ext cx="4721400" cy="45802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Source of Errors</a:t>
            </a:r>
          </a:p>
        </p:txBody>
      </p:sp>
      <p:sp>
        <p:nvSpPr>
          <p:cNvPr id="375" name="PlaceHolder 2"/>
          <p:cNvSpPr>
            <a:spLocks noGrp="1"/>
          </p:cNvSpPr>
          <p:nvPr>
            <p:ph/>
          </p:nvPr>
        </p:nvSpPr>
        <p:spPr>
          <a:xfrm>
            <a:off x="424800" y="1051200"/>
            <a:ext cx="582768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In a study by Gupta et al, the place in the process where errors originated from is shown in the pie chart</a:t>
            </a:r>
          </a:p>
          <a:p>
            <a:pPr marL="432000" indent="-324000">
              <a:spcBef>
                <a:spcPts val="1134"/>
              </a:spcBef>
              <a:buClr>
                <a:srgbClr val="000000"/>
              </a:buClr>
              <a:buSzPct val="45000"/>
              <a:buFont typeface="Wingdings" charset="2"/>
              <a:buChar char=""/>
            </a:pPr>
            <a:r>
              <a:rPr lang="en-CA" sz="2000" b="0" strike="noStrike" spc="-1">
                <a:latin typeface="Nirmala UI Semilight"/>
              </a:rPr>
              <a:t>What is the impact of errors in previous phases of a project? </a:t>
            </a:r>
          </a:p>
          <a:p>
            <a:pPr marL="864000" lvl="1" indent="-324000">
              <a:spcBef>
                <a:spcPts val="567"/>
              </a:spcBef>
              <a:buClr>
                <a:srgbClr val="000000"/>
              </a:buClr>
              <a:buSzPct val="45000"/>
              <a:buFont typeface="Wingdings" charset="2"/>
              <a:buChar char=""/>
            </a:pPr>
            <a:r>
              <a:rPr lang="en-CA" sz="1600" b="0" strike="noStrike" spc="-1">
                <a:latin typeface="Nirmala UI Semilight"/>
              </a:rPr>
              <a:t>We either get a defective or canceled project</a:t>
            </a:r>
          </a:p>
          <a:p>
            <a:pPr marL="864000" lvl="1" indent="-324000">
              <a:spcBef>
                <a:spcPts val="567"/>
              </a:spcBef>
              <a:buClr>
                <a:srgbClr val="000000"/>
              </a:buClr>
              <a:buSzPct val="45000"/>
              <a:buFont typeface="Wingdings" charset="2"/>
              <a:buChar char=""/>
            </a:pPr>
            <a:r>
              <a:rPr lang="en-CA" sz="1600" b="0" strike="noStrike" spc="-1">
                <a:latin typeface="Nirmala UI Semilight"/>
              </a:rPr>
              <a:t>Or we have to do a lot of rework to correct errors that have resulted working from wrong requirements or specification      </a:t>
            </a:r>
          </a:p>
        </p:txBody>
      </p:sp>
      <p:pic>
        <p:nvPicPr>
          <p:cNvPr id="376" name="Picture 375"/>
          <p:cNvPicPr/>
          <p:nvPr/>
        </p:nvPicPr>
        <p:blipFill>
          <a:blip r:embed="rId2"/>
          <a:stretch/>
        </p:blipFill>
        <p:spPr>
          <a:xfrm>
            <a:off x="6480360" y="914400"/>
            <a:ext cx="5126040" cy="50256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Rework Effort</a:t>
            </a:r>
          </a:p>
        </p:txBody>
      </p:sp>
      <p:sp>
        <p:nvSpPr>
          <p:cNvPr id="378" name="PlaceHolder 2"/>
          <p:cNvSpPr>
            <a:spLocks noGrp="1"/>
          </p:cNvSpPr>
          <p:nvPr>
            <p:ph/>
          </p:nvPr>
        </p:nvSpPr>
        <p:spPr>
          <a:xfrm>
            <a:off x="424800" y="1051200"/>
            <a:ext cx="52520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All of this so far can seem bit academic until we ask the really important </a:t>
            </a:r>
          </a:p>
          <a:p>
            <a:pPr marL="432000" indent="-324000">
              <a:spcBef>
                <a:spcPts val="1134"/>
              </a:spcBef>
              <a:buClr>
                <a:srgbClr val="000000"/>
              </a:buClr>
              <a:buSzPct val="45000"/>
              <a:buFont typeface="Wingdings" charset="2"/>
              <a:buChar char=""/>
            </a:pPr>
            <a:r>
              <a:rPr lang="en-CA" sz="2000" b="0" strike="noStrike" spc="-1">
                <a:latin typeface="Nirmala UI Semilight"/>
              </a:rPr>
              <a:t>Question: how much of developer time is taken up with fixing errors that could have been prevented? </a:t>
            </a:r>
          </a:p>
          <a:p>
            <a:pPr marL="864000" lvl="1" indent="-324000">
              <a:spcBef>
                <a:spcPts val="567"/>
              </a:spcBef>
              <a:buClr>
                <a:srgbClr val="000000"/>
              </a:buClr>
              <a:buSzPct val="45000"/>
              <a:buFont typeface="Wingdings" charset="2"/>
              <a:buChar char=""/>
            </a:pPr>
            <a:r>
              <a:rPr lang="en-CA" sz="1600" b="0" strike="noStrike" spc="-1">
                <a:latin typeface="Nirmala UI Semilight"/>
              </a:rPr>
              <a:t>61% of the IT professionals surveyed said they spent all or most of their time fixing things they felt were preventable </a:t>
            </a:r>
          </a:p>
          <a:p>
            <a:pPr marL="864000" lvl="1" indent="-324000">
              <a:spcBef>
                <a:spcPts val="567"/>
              </a:spcBef>
              <a:buClr>
                <a:srgbClr val="000000"/>
              </a:buClr>
              <a:buSzPct val="45000"/>
              <a:buFont typeface="Wingdings" charset="2"/>
              <a:buChar char=""/>
            </a:pPr>
            <a:r>
              <a:rPr lang="en-CA" sz="1600" b="0" strike="noStrike" spc="-1">
                <a:latin typeface="Nirmala UI Semilight"/>
              </a:rPr>
              <a:t>When we add in those who spend half their time fixing mistakes, then 80% of IT professionals spend at least half their time on is fixing mistakes that could have been prevented     </a:t>
            </a:r>
          </a:p>
        </p:txBody>
      </p:sp>
      <p:pic>
        <p:nvPicPr>
          <p:cNvPr id="379" name="Picture 378"/>
          <p:cNvPicPr/>
          <p:nvPr/>
        </p:nvPicPr>
        <p:blipFill>
          <a:blip r:embed="rId2"/>
          <a:stretch/>
        </p:blipFill>
        <p:spPr>
          <a:xfrm>
            <a:off x="5882760" y="1904040"/>
            <a:ext cx="5940360" cy="30600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issues</a:t>
            </a:r>
          </a:p>
        </p:txBody>
      </p:sp>
      <p:sp>
        <p:nvSpPr>
          <p:cNvPr id="38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Errors in the planning, design and building of software</a:t>
            </a:r>
          </a:p>
          <a:p>
            <a:pPr marL="864000" lvl="1" indent="-324000">
              <a:spcBef>
                <a:spcPts val="567"/>
              </a:spcBef>
              <a:buClr>
                <a:srgbClr val="000000"/>
              </a:buClr>
              <a:buSzPct val="45000"/>
              <a:buFont typeface="Wingdings" charset="2"/>
              <a:buChar char=""/>
            </a:pPr>
            <a:r>
              <a:rPr lang="en-CA" sz="1800" b="0" strike="noStrike" spc="-1">
                <a:latin typeface="Nirmala UI Semilight"/>
              </a:rPr>
              <a:t>Are a root cause of risk and resilience failures in other environments, like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The lack of controls in development forces more controls in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Could be considered inherited risk from development into operations</a:t>
            </a:r>
          </a:p>
          <a:p>
            <a:pPr marL="432000" indent="-324000">
              <a:spcBef>
                <a:spcPts val="1134"/>
              </a:spcBef>
              <a:buClr>
                <a:srgbClr val="000000"/>
              </a:buClr>
              <a:buSzPct val="45000"/>
              <a:buFont typeface="Wingdings" charset="2"/>
              <a:buChar char=""/>
            </a:pPr>
            <a:r>
              <a:rPr lang="en-CA" sz="2400" b="0" strike="noStrike" spc="-1">
                <a:latin typeface="Nirmala UI Semilight"/>
              </a:rPr>
              <a:t>Errors that propagate into operations means that</a:t>
            </a:r>
          </a:p>
          <a:p>
            <a:pPr marL="864000" lvl="1" indent="-324000">
              <a:spcBef>
                <a:spcPts val="567"/>
              </a:spcBef>
              <a:buClr>
                <a:srgbClr val="000000"/>
              </a:buClr>
              <a:buSzPct val="45000"/>
              <a:buFont typeface="Wingdings" charset="2"/>
              <a:buChar char=""/>
            </a:pPr>
            <a:r>
              <a:rPr lang="en-CA" sz="1800" b="0" strike="noStrike" spc="-1">
                <a:latin typeface="Nirmala UI Semilight"/>
              </a:rPr>
              <a:t>The resilience of the software is essentially unknown</a:t>
            </a:r>
          </a:p>
          <a:p>
            <a:pPr marL="864000" lvl="1" indent="-324000">
              <a:spcBef>
                <a:spcPts val="567"/>
              </a:spcBef>
              <a:buClr>
                <a:srgbClr val="000000"/>
              </a:buClr>
              <a:buSzPct val="45000"/>
              <a:buFont typeface="Wingdings" charset="2"/>
              <a:buChar char=""/>
            </a:pPr>
            <a:r>
              <a:rPr lang="en-CA" sz="1800" b="0" strike="noStrike" spc="-1">
                <a:latin typeface="Nirmala UI Semilight"/>
              </a:rPr>
              <a:t>Failures and outages blindside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There are no clear ways to return to operations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issues</a:t>
            </a:r>
          </a:p>
        </p:txBody>
      </p:sp>
      <p:sp>
        <p:nvSpPr>
          <p:cNvPr id="38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Even if the software itself is error free</a:t>
            </a:r>
          </a:p>
          <a:p>
            <a:pPr marL="864000" lvl="1" indent="-324000">
              <a:spcBef>
                <a:spcPts val="567"/>
              </a:spcBef>
              <a:buClr>
                <a:srgbClr val="000000"/>
              </a:buClr>
              <a:buSzPct val="45000"/>
              <a:buFont typeface="Wingdings" charset="2"/>
              <a:buChar char=""/>
            </a:pPr>
            <a:r>
              <a:rPr lang="en-CA" sz="1800" b="0" strike="noStrike" spc="-1">
                <a:latin typeface="Nirmala UI Semilight"/>
              </a:rPr>
              <a:t>There are risks that</a:t>
            </a:r>
          </a:p>
          <a:p>
            <a:pPr marL="1296000" lvl="2" indent="-288000">
              <a:spcBef>
                <a:spcPts val="850"/>
              </a:spcBef>
              <a:buClr>
                <a:srgbClr val="000000"/>
              </a:buClr>
              <a:buSzPct val="45000"/>
              <a:buFont typeface="Wingdings" charset="2"/>
              <a:buChar char=""/>
            </a:pPr>
            <a:r>
              <a:rPr lang="en-CA" sz="1400" b="0" strike="noStrike" spc="-1">
                <a:latin typeface="Nirmala UI Semilight"/>
              </a:rPr>
              <a:t>The business requirements for the software have changed</a:t>
            </a:r>
          </a:p>
          <a:p>
            <a:pPr marL="1296000" lvl="2" indent="-288000">
              <a:spcBef>
                <a:spcPts val="850"/>
              </a:spcBef>
              <a:buClr>
                <a:srgbClr val="000000"/>
              </a:buClr>
              <a:buSzPct val="45000"/>
              <a:buFont typeface="Wingdings" charset="2"/>
              <a:buChar char=""/>
            </a:pPr>
            <a:r>
              <a:rPr lang="en-CA" sz="1400" b="0" strike="noStrike" spc="-1">
                <a:latin typeface="Nirmala UI Semilight"/>
              </a:rPr>
              <a:t>The operational environment the software runs in has changed</a:t>
            </a:r>
          </a:p>
          <a:p>
            <a:pPr marL="1296000" lvl="2" indent="-288000">
              <a:spcBef>
                <a:spcPts val="850"/>
              </a:spcBef>
              <a:buClr>
                <a:srgbClr val="000000"/>
              </a:buClr>
              <a:buSzPct val="45000"/>
              <a:buFont typeface="Wingdings" charset="2"/>
              <a:buChar char=""/>
            </a:pPr>
            <a:r>
              <a:rPr lang="en-CA" sz="1400" b="0" strike="noStrike" spc="-1">
                <a:latin typeface="Nirmala UI Semilight"/>
              </a:rPr>
              <a:t>The regulatory requirements that govern the software functions have changed</a:t>
            </a:r>
          </a:p>
          <a:p>
            <a:pPr marL="864000" lvl="1" indent="-324000">
              <a:spcBef>
                <a:spcPts val="567"/>
              </a:spcBef>
              <a:buClr>
                <a:srgbClr val="000000"/>
              </a:buClr>
              <a:buSzPct val="45000"/>
              <a:buFont typeface="Wingdings" charset="2"/>
              <a:buChar char=""/>
            </a:pPr>
            <a:r>
              <a:rPr lang="en-CA" sz="1800" b="0" strike="noStrike" spc="-1">
                <a:latin typeface="Nirmala UI Semilight"/>
              </a:rPr>
              <a:t>The designed resilience features of the software</a:t>
            </a:r>
          </a:p>
          <a:p>
            <a:pPr marL="1296000" lvl="2" indent="-288000">
              <a:spcBef>
                <a:spcPts val="850"/>
              </a:spcBef>
              <a:buClr>
                <a:srgbClr val="000000"/>
              </a:buClr>
              <a:buSzPct val="45000"/>
              <a:buFont typeface="Wingdings" charset="2"/>
              <a:buChar char=""/>
            </a:pPr>
            <a:r>
              <a:rPr lang="en-CA" sz="1400" b="0" strike="noStrike" spc="-1">
                <a:latin typeface="Nirmala UI Semilight"/>
              </a:rPr>
              <a:t>May not satisfy changed functional or operational requirements</a:t>
            </a:r>
          </a:p>
          <a:p>
            <a:pPr marL="1296000" lvl="2" indent="-288000">
              <a:spcBef>
                <a:spcPts val="850"/>
              </a:spcBef>
              <a:buClr>
                <a:srgbClr val="000000"/>
              </a:buClr>
              <a:buSzPct val="45000"/>
              <a:buFont typeface="Wingdings" charset="2"/>
              <a:buChar char=""/>
            </a:pPr>
            <a:r>
              <a:rPr lang="en-CA" sz="1400" b="0" strike="noStrike" spc="-1">
                <a:latin typeface="Nirmala UI Semilight"/>
              </a:rPr>
              <a:t>May not work in a changed operations environment</a:t>
            </a:r>
          </a:p>
          <a:p>
            <a:pPr marL="1296000" lvl="2" indent="-288000">
              <a:spcBef>
                <a:spcPts val="850"/>
              </a:spcBef>
              <a:buClr>
                <a:srgbClr val="000000"/>
              </a:buClr>
              <a:buSzPct val="45000"/>
              <a:buFont typeface="Wingdings" charset="2"/>
              <a:buChar char=""/>
            </a:pPr>
            <a:r>
              <a:rPr lang="en-CA" sz="1400" b="0" strike="noStrike" spc="-1">
                <a:latin typeface="Nirmala UI Semilight"/>
              </a:rPr>
              <a:t>May not meet changed recovery requirements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a:t>
            </a:r>
          </a:p>
        </p:txBody>
      </p:sp>
      <p:sp>
        <p:nvSpPr>
          <p:cNvPr id="38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Scrum was not originally intended for software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Originally proposed in industrial manufacturing in the 1950s-1980s</a:t>
            </a:r>
          </a:p>
          <a:p>
            <a:pPr marL="864000" lvl="1" indent="-324000">
              <a:spcBef>
                <a:spcPts val="567"/>
              </a:spcBef>
              <a:buClr>
                <a:srgbClr val="000000"/>
              </a:buClr>
              <a:buSzPct val="45000"/>
              <a:buFont typeface="Wingdings" charset="2"/>
              <a:buChar char=""/>
            </a:pPr>
            <a:r>
              <a:rPr lang="en-CA" sz="1800" b="0" strike="noStrike" spc="-1">
                <a:latin typeface="Nirmala UI Semilight"/>
              </a:rPr>
              <a:t>Very influential: basis of Lean manufacturing, implemented in the Toyota production system</a:t>
            </a:r>
          </a:p>
          <a:p>
            <a:pPr marL="432000" indent="-324000">
              <a:spcBef>
                <a:spcPts val="1134"/>
              </a:spcBef>
              <a:buClr>
                <a:srgbClr val="000000"/>
              </a:buClr>
              <a:buSzPct val="45000"/>
              <a:buFont typeface="Wingdings" charset="2"/>
              <a:buChar char=""/>
            </a:pPr>
            <a:r>
              <a:rPr lang="en-CA" sz="2400" b="0" strike="noStrike" spc="-1">
                <a:latin typeface="Nirmala UI Semilight"/>
              </a:rPr>
              <a:t>In the 1980s, there was a major crisis in software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Software was being developed in a big-bang approach</a:t>
            </a:r>
          </a:p>
          <a:p>
            <a:pPr marL="1296000" lvl="2" indent="-288000">
              <a:spcBef>
                <a:spcPts val="850"/>
              </a:spcBef>
              <a:buClr>
                <a:srgbClr val="000000"/>
              </a:buClr>
              <a:buSzPct val="45000"/>
              <a:buFont typeface="Wingdings" charset="2"/>
              <a:buChar char=""/>
            </a:pPr>
            <a:r>
              <a:rPr lang="en-CA" sz="1800" b="0" strike="noStrike" spc="-1">
                <a:latin typeface="Nirmala UI Semilight"/>
                <a:ea typeface="Noto Sans CJK SC"/>
              </a:rPr>
              <a:t>Siloed teams </a:t>
            </a:r>
            <a:r>
              <a:rPr lang="en-CA" sz="1400" b="0" strike="noStrike" spc="-1">
                <a:latin typeface="Nirmala UI Semilight"/>
              </a:rPr>
              <a:t>(design, development, testing) worked in isolation with one-time hand offs of artifacts</a:t>
            </a:r>
          </a:p>
          <a:p>
            <a:pPr marL="864000" lvl="1" indent="-324000">
              <a:spcBef>
                <a:spcPts val="567"/>
              </a:spcBef>
              <a:buClr>
                <a:srgbClr val="000000"/>
              </a:buClr>
              <a:buSzPct val="45000"/>
              <a:buFont typeface="Wingdings" charset="2"/>
              <a:buChar char=""/>
            </a:pPr>
            <a:r>
              <a:rPr lang="en-CA" sz="1800" b="0" strike="noStrike" spc="-1">
                <a:latin typeface="Nirmala UI Semilight"/>
              </a:rPr>
              <a:t>NATO software engineering conference in 1968 was held to address the high failure rate of these big-bang projects</a:t>
            </a:r>
          </a:p>
          <a:p>
            <a:pPr marL="1296000" lvl="2" indent="-288000">
              <a:spcBef>
                <a:spcPts val="850"/>
              </a:spcBef>
              <a:buClr>
                <a:srgbClr val="000000"/>
              </a:buClr>
              <a:buSzPct val="45000"/>
              <a:buFont typeface="Wingdings" charset="2"/>
              <a:buChar char=""/>
            </a:pPr>
            <a:r>
              <a:rPr lang="en-CA" sz="1400" b="0" strike="noStrike" spc="-1">
                <a:latin typeface="Nirmala UI Semilight"/>
              </a:rPr>
              <a:t>The conclusion of this and other similar conferences was that in incremental and iterative approach, like Kaizen (continuous improvement)  and lean approaches to product development were needed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a:t>
            </a:r>
          </a:p>
        </p:txBody>
      </p:sp>
      <p:sp>
        <p:nvSpPr>
          <p:cNvPr id="38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term Scrum is first used in 1986 with reference to new product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Hirotaka Takeuchi and Ikujiro Nonaka “The New New Product Development Game”</a:t>
            </a:r>
          </a:p>
          <a:p>
            <a:pPr marL="432000" indent="-324000">
              <a:spcBef>
                <a:spcPts val="1134"/>
              </a:spcBef>
              <a:buClr>
                <a:srgbClr val="000000"/>
              </a:buClr>
              <a:buSzPct val="45000"/>
              <a:buFont typeface="Wingdings" charset="2"/>
              <a:buChar char=""/>
            </a:pPr>
            <a:r>
              <a:rPr lang="en-CA" sz="2400" b="0" strike="noStrike" spc="-1">
                <a:latin typeface="Nirmala UI Semilight"/>
              </a:rPr>
              <a:t>Jeff Sutherland &amp; Ken Schwaber (1997)</a:t>
            </a:r>
          </a:p>
          <a:p>
            <a:pPr marL="864000" lvl="1" indent="-324000">
              <a:spcBef>
                <a:spcPts val="567"/>
              </a:spcBef>
              <a:buClr>
                <a:srgbClr val="000000"/>
              </a:buClr>
              <a:buSzPct val="45000"/>
              <a:buFont typeface="Wingdings" charset="2"/>
              <a:buChar char=""/>
            </a:pPr>
            <a:r>
              <a:rPr lang="en-CA" sz="1800" b="0" strike="noStrike" spc="-1">
                <a:latin typeface="Nirmala UI Semilight"/>
              </a:rPr>
              <a:t>Presented the first public paper on Scrum: "SCRUM Development Process."</a:t>
            </a:r>
          </a:p>
          <a:p>
            <a:pPr marL="864000" lvl="1" indent="-324000">
              <a:spcBef>
                <a:spcPts val="567"/>
              </a:spcBef>
              <a:buClr>
                <a:srgbClr val="000000"/>
              </a:buClr>
              <a:buSzPct val="45000"/>
              <a:buFont typeface="Wingdings" charset="2"/>
              <a:buChar char=""/>
            </a:pPr>
            <a:r>
              <a:rPr lang="en-CA" sz="1800" b="0" strike="noStrike" spc="-1">
                <a:latin typeface="Nirmala UI Semilight"/>
              </a:rPr>
              <a:t>Emphasized:</a:t>
            </a:r>
          </a:p>
          <a:p>
            <a:pPr marL="1296000" lvl="2" indent="-288000">
              <a:spcBef>
                <a:spcPts val="850"/>
              </a:spcBef>
              <a:buClr>
                <a:srgbClr val="000000"/>
              </a:buClr>
              <a:buSzPct val="45000"/>
              <a:buFont typeface="Wingdings" charset="2"/>
              <a:buChar char=""/>
            </a:pPr>
            <a:r>
              <a:rPr lang="en-CA" sz="1400" b="0" strike="noStrike" spc="-1">
                <a:latin typeface="Nirmala UI Semilight"/>
              </a:rPr>
              <a:t>Empirical process control theory (transparency, inspection, adaptation)</a:t>
            </a:r>
          </a:p>
          <a:p>
            <a:pPr marL="1296000" lvl="2" indent="-288000">
              <a:spcBef>
                <a:spcPts val="850"/>
              </a:spcBef>
              <a:buClr>
                <a:srgbClr val="000000"/>
              </a:buClr>
              <a:buSzPct val="45000"/>
              <a:buFont typeface="Wingdings" charset="2"/>
              <a:buChar char=""/>
            </a:pPr>
            <a:r>
              <a:rPr lang="en-CA" sz="1400" b="0" strike="noStrike" spc="-1">
                <a:latin typeface="Nirmala UI Semilight"/>
              </a:rPr>
              <a:t>Lean principles</a:t>
            </a:r>
          </a:p>
          <a:p>
            <a:pPr marL="1296000" lvl="2" indent="-288000">
              <a:spcBef>
                <a:spcPts val="850"/>
              </a:spcBef>
              <a:buClr>
                <a:srgbClr val="000000"/>
              </a:buClr>
              <a:buSzPct val="45000"/>
              <a:buFont typeface="Wingdings" charset="2"/>
              <a:buChar char=""/>
            </a:pPr>
            <a:r>
              <a:rPr lang="en-CA" sz="1400" b="0" strike="noStrike" spc="-1">
                <a:latin typeface="Nirmala UI Semilight"/>
              </a:rPr>
              <a:t>Nonaka &amp; Takeuchi’s knowledge-creation theory (SECI) – the basis for cross functional teams</a:t>
            </a:r>
          </a:p>
          <a:p>
            <a:pPr marL="432000" indent="-324000">
              <a:spcBef>
                <a:spcPts val="1134"/>
              </a:spcBef>
              <a:buClr>
                <a:srgbClr val="000000"/>
              </a:buClr>
              <a:buSzPct val="45000"/>
              <a:buFont typeface="Wingdings" charset="2"/>
              <a:buChar char=""/>
            </a:pPr>
            <a:r>
              <a:rPr lang="en-CA" sz="2400" b="0" strike="noStrike" spc="-1">
                <a:latin typeface="Nirmala UI Semilight"/>
              </a:rPr>
              <a:t>The basic ideas expressed in Scrum started to be adopted generally</a:t>
            </a:r>
          </a:p>
          <a:p>
            <a:pPr marL="864000" lvl="1" indent="-324000">
              <a:spcBef>
                <a:spcPts val="567"/>
              </a:spcBef>
              <a:buClr>
                <a:srgbClr val="000000"/>
              </a:buClr>
              <a:buSzPct val="45000"/>
              <a:buFont typeface="Wingdings" charset="2"/>
              <a:buChar char=""/>
            </a:pPr>
            <a:r>
              <a:rPr lang="en-CA" sz="1800" b="0" strike="noStrike" spc="-1">
                <a:latin typeface="Nirmala UI Semilight"/>
              </a:rPr>
              <a:t>Primarily by teams working with volatile types of projects</a:t>
            </a:r>
          </a:p>
          <a:p>
            <a:pPr marL="864000" lvl="1" indent="-324000">
              <a:spcBef>
                <a:spcPts val="567"/>
              </a:spcBef>
              <a:buClr>
                <a:srgbClr val="000000"/>
              </a:buClr>
              <a:buSzPct val="45000"/>
              <a:buFont typeface="Wingdings" charset="2"/>
              <a:buChar char=""/>
            </a:pPr>
            <a:r>
              <a:rPr lang="en-CA" sz="1800" b="0" strike="noStrike" spc="-1">
                <a:latin typeface="Nirmala UI Semilight"/>
              </a:rPr>
              <a:t>Often smaller teams of developers working closely with the business side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a:t>
            </a:r>
          </a:p>
        </p:txBody>
      </p:sp>
      <p:sp>
        <p:nvSpPr>
          <p:cNvPr id="38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the 1980s and 1990s </a:t>
            </a:r>
          </a:p>
          <a:p>
            <a:pPr marL="864000" lvl="1" indent="-324000">
              <a:spcBef>
                <a:spcPts val="567"/>
              </a:spcBef>
              <a:buClr>
                <a:srgbClr val="000000"/>
              </a:buClr>
              <a:buSzPct val="45000"/>
              <a:buFont typeface="Wingdings" charset="2"/>
              <a:buChar char=""/>
            </a:pPr>
            <a:r>
              <a:rPr lang="en-CA" sz="1800" b="0" strike="noStrike" spc="-1">
                <a:latin typeface="Nirmala UI Semilight"/>
              </a:rPr>
              <a:t>Companies experimented with using what they called adaptive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IBM, DuPont, and others experimented with iterative prototyping and empirical process control</a:t>
            </a:r>
          </a:p>
          <a:p>
            <a:pPr marL="864000" lvl="1" indent="-324000">
              <a:spcBef>
                <a:spcPts val="567"/>
              </a:spcBef>
              <a:buClr>
                <a:srgbClr val="000000"/>
              </a:buClr>
              <a:buSzPct val="45000"/>
              <a:buFont typeface="Wingdings" charset="2"/>
              <a:buChar char=""/>
            </a:pPr>
            <a:r>
              <a:rPr lang="en-CA" sz="1800" b="0" strike="noStrike" spc="-1">
                <a:latin typeface="Nirmala UI Semilight"/>
              </a:rPr>
              <a:t>Characterized by</a:t>
            </a:r>
          </a:p>
          <a:p>
            <a:pPr marL="1296000" lvl="2" indent="-288000">
              <a:spcBef>
                <a:spcPts val="850"/>
              </a:spcBef>
              <a:buClr>
                <a:srgbClr val="000000"/>
              </a:buClr>
              <a:buSzPct val="45000"/>
              <a:buFont typeface="Wingdings" charset="2"/>
              <a:buChar char=""/>
            </a:pPr>
            <a:r>
              <a:rPr lang="en-CA" sz="1400" b="0" strike="noStrike" spc="-1">
                <a:latin typeface="Nirmala UI Semilight"/>
              </a:rPr>
              <a:t>Use of successive prototypes to get feedback on requirements, design and performance</a:t>
            </a:r>
          </a:p>
          <a:p>
            <a:pPr marL="1296000" lvl="2" indent="-288000">
              <a:spcBef>
                <a:spcPts val="850"/>
              </a:spcBef>
              <a:buClr>
                <a:srgbClr val="000000"/>
              </a:buClr>
              <a:buSzPct val="45000"/>
              <a:buFont typeface="Wingdings" charset="2"/>
              <a:buChar char=""/>
            </a:pPr>
            <a:r>
              <a:rPr lang="en-CA" sz="1400" b="0" strike="noStrike" spc="-1">
                <a:latin typeface="Nirmala UI Semilight"/>
              </a:rPr>
              <a:t>Short iterations (one month or less)</a:t>
            </a:r>
          </a:p>
          <a:p>
            <a:pPr marL="1296000" lvl="2" indent="-288000">
              <a:spcBef>
                <a:spcPts val="850"/>
              </a:spcBef>
              <a:buClr>
                <a:srgbClr val="000000"/>
              </a:buClr>
              <a:buSzPct val="45000"/>
              <a:buFont typeface="Wingdings" charset="2"/>
              <a:buChar char=""/>
            </a:pPr>
            <a:r>
              <a:rPr lang="en-CA" sz="1400" b="0" strike="noStrike" spc="-1">
                <a:latin typeface="Nirmala UI Semilight"/>
              </a:rPr>
              <a:t>Cross-functional teams</a:t>
            </a:r>
          </a:p>
          <a:p>
            <a:pPr marL="1296000" lvl="2" indent="-288000">
              <a:spcBef>
                <a:spcPts val="850"/>
              </a:spcBef>
              <a:buClr>
                <a:srgbClr val="000000"/>
              </a:buClr>
              <a:buSzPct val="45000"/>
              <a:buFont typeface="Wingdings" charset="2"/>
              <a:buChar char=""/>
            </a:pPr>
            <a:r>
              <a:rPr lang="en-CA" sz="1400" b="0" strike="noStrike" spc="-1">
                <a:latin typeface="Nirmala UI Semilight"/>
              </a:rPr>
              <a:t>Daily meetings for synchronization</a:t>
            </a:r>
          </a:p>
          <a:p>
            <a:pPr marL="1296000" lvl="2" indent="-288000">
              <a:spcBef>
                <a:spcPts val="850"/>
              </a:spcBef>
              <a:buClr>
                <a:srgbClr val="000000"/>
              </a:buClr>
              <a:buSzPct val="45000"/>
              <a:buFont typeface="Wingdings" charset="2"/>
              <a:buChar char=""/>
            </a:pPr>
            <a:r>
              <a:rPr lang="en-CA" sz="1400" b="0" strike="noStrike" spc="-1">
                <a:latin typeface="Nirmala UI Semilight"/>
              </a:rPr>
              <a:t>A prioritized feature list</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Formalization of Scrum</a:t>
            </a:r>
          </a:p>
        </p:txBody>
      </p:sp>
      <p:sp>
        <p:nvSpPr>
          <p:cNvPr id="39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2002</a:t>
            </a:r>
          </a:p>
          <a:p>
            <a:pPr marL="864000" lvl="1" indent="-324000">
              <a:spcBef>
                <a:spcPts val="567"/>
              </a:spcBef>
              <a:buClr>
                <a:srgbClr val="000000"/>
              </a:buClr>
              <a:buSzPct val="45000"/>
              <a:buFont typeface="Wingdings" charset="2"/>
              <a:buChar char=""/>
            </a:pPr>
            <a:r>
              <a:rPr lang="en-CA" sz="1800" b="0" strike="noStrike" spc="-1">
                <a:latin typeface="Nirmala UI Semilight"/>
              </a:rPr>
              <a:t>Scrum Alliance founded to promote Scrum through certifications, communities, and training</a:t>
            </a:r>
          </a:p>
          <a:p>
            <a:pPr marL="432000" indent="-324000">
              <a:spcBef>
                <a:spcPts val="1134"/>
              </a:spcBef>
              <a:buClr>
                <a:srgbClr val="000000"/>
              </a:buClr>
              <a:buSzPct val="45000"/>
              <a:buFont typeface="Wingdings" charset="2"/>
              <a:buChar char=""/>
            </a:pPr>
            <a:r>
              <a:rPr lang="en-CA" sz="2400" b="0" strike="noStrike" spc="-1">
                <a:latin typeface="Nirmala UI Semilight"/>
              </a:rPr>
              <a:t>2009</a:t>
            </a:r>
          </a:p>
          <a:p>
            <a:pPr marL="864000" lvl="1" indent="-324000">
              <a:spcBef>
                <a:spcPts val="567"/>
              </a:spcBef>
              <a:buClr>
                <a:srgbClr val="000000"/>
              </a:buClr>
              <a:buSzPct val="45000"/>
              <a:buFont typeface="Wingdings" charset="2"/>
              <a:buChar char=""/>
            </a:pPr>
            <a:r>
              <a:rPr lang="en-CA" sz="1800" b="0" strike="noStrike" spc="-1">
                <a:latin typeface="Nirmala UI Semilight"/>
              </a:rPr>
              <a:t>Jeff Sutherland &amp; Ken Schwaber publish "Scrum Guide (1st Edition)"</a:t>
            </a:r>
          </a:p>
          <a:p>
            <a:pPr marL="864000" lvl="1" indent="-324000">
              <a:spcBef>
                <a:spcPts val="567"/>
              </a:spcBef>
              <a:buClr>
                <a:srgbClr val="000000"/>
              </a:buClr>
              <a:buSzPct val="45000"/>
              <a:buFont typeface="Wingdings" charset="2"/>
              <a:buChar char=""/>
            </a:pPr>
            <a:r>
              <a:rPr lang="en-CA" sz="1800" b="0" strike="noStrike" spc="-1">
                <a:latin typeface="Nirmala UI Semilight"/>
              </a:rPr>
              <a:t>First formal codification of Scrum as a lightweight framework. </a:t>
            </a:r>
          </a:p>
          <a:p>
            <a:pPr marL="1296000" lvl="2" indent="-288000">
              <a:spcBef>
                <a:spcPts val="850"/>
              </a:spcBef>
              <a:buClr>
                <a:srgbClr val="000000"/>
              </a:buClr>
              <a:buSzPct val="45000"/>
              <a:buFont typeface="Wingdings" charset="2"/>
              <a:buChar char=""/>
            </a:pPr>
            <a:r>
              <a:rPr lang="en-CA" sz="1400" b="0" strike="noStrike" spc="-1">
                <a:latin typeface="Nirmala UI Semilight"/>
              </a:rPr>
              <a:t>Defined its roles, events, artifacts, and rules</a:t>
            </a:r>
          </a:p>
          <a:p>
            <a:pPr marL="432000" indent="-324000">
              <a:spcBef>
                <a:spcPts val="1134"/>
              </a:spcBef>
              <a:buClr>
                <a:srgbClr val="000000"/>
              </a:buClr>
              <a:buSzPct val="45000"/>
              <a:buFont typeface="Wingdings" charset="2"/>
              <a:buChar char=""/>
            </a:pPr>
            <a:r>
              <a:rPr lang="en-CA" sz="2400" b="0" strike="noStrike" spc="-1">
                <a:latin typeface="Nirmala UI Semilight"/>
              </a:rPr>
              <a:t>2010s</a:t>
            </a:r>
          </a:p>
          <a:p>
            <a:pPr marL="864000" lvl="1" indent="-324000">
              <a:spcBef>
                <a:spcPts val="567"/>
              </a:spcBef>
              <a:buClr>
                <a:srgbClr val="000000"/>
              </a:buClr>
              <a:buSzPct val="45000"/>
              <a:buFont typeface="Wingdings" charset="2"/>
              <a:buChar char=""/>
            </a:pPr>
            <a:r>
              <a:rPr lang="en-CA" sz="1800" b="0" strike="noStrike" spc="-1">
                <a:latin typeface="Nirmala UI Semilight"/>
              </a:rPr>
              <a:t>Widespread adoption beyond software</a:t>
            </a:r>
          </a:p>
          <a:p>
            <a:pPr marL="1296000" lvl="2" indent="-288000">
              <a:spcBef>
                <a:spcPts val="850"/>
              </a:spcBef>
              <a:buClr>
                <a:srgbClr val="000000"/>
              </a:buClr>
              <a:buSzPct val="45000"/>
              <a:buFont typeface="Wingdings" charset="2"/>
              <a:buChar char=""/>
            </a:pPr>
            <a:r>
              <a:rPr lang="en-CA" sz="1400" b="0" strike="noStrike" spc="-1">
                <a:latin typeface="Nirmala UI Semilight"/>
              </a:rPr>
              <a:t>Scrum principles applied to: Marketing, HR, education, and hardware development</a:t>
            </a:r>
          </a:p>
          <a:p>
            <a:pPr marL="1296000" lvl="2" indent="-288000">
              <a:spcBef>
                <a:spcPts val="850"/>
              </a:spcBef>
              <a:buClr>
                <a:srgbClr val="000000"/>
              </a:buClr>
              <a:buSzPct val="45000"/>
              <a:buFont typeface="Wingdings" charset="2"/>
              <a:buChar char=""/>
            </a:pPr>
            <a:r>
              <a:rPr lang="en-CA" sz="1400" b="0" strike="noStrike" spc="-1">
                <a:latin typeface="Nirmala UI Semilight"/>
              </a:rPr>
              <a:t>Applied to entire organizations (Enterprise Scrum, Scrum@Scale, LeSS, Nexus)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Process types</a:t>
            </a:r>
            <a:endParaRPr lang="en-CA" sz="3600" b="0" strike="noStrike" cap="all" spc="-1">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This section is an introduction into process models</a:t>
            </a:r>
          </a:p>
          <a:p>
            <a:r>
              <a:rPr lang="en-CA" sz="2000" b="0" strike="noStrike" spc="-1">
                <a:latin typeface="Nirmala UI Semilight"/>
              </a:rPr>
              <a:t>This will include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Agile and adaptive methodologies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DevOps and DevSecOps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CI/CD automation</a:t>
            </a:r>
          </a:p>
          <a:p>
            <a:pPr marL="864000" lvl="1" indent="-324000">
              <a:spcBef>
                <a:spcPts val="567"/>
              </a:spcBef>
              <a:spcAft>
                <a:spcPts val="567"/>
              </a:spcAft>
              <a:buClr>
                <a:srgbClr val="000000"/>
              </a:buClr>
              <a:buSzPct val="75000"/>
              <a:buFont typeface="Symbol" charset="2"/>
              <a:buChar char=""/>
            </a:pPr>
            <a:endParaRPr lang="en-CA" sz="1600" b="0" strike="noStrike" spc="-1">
              <a:latin typeface="Nirmala UI Semilight"/>
            </a:endParaRPr>
          </a:p>
        </p:txBody>
      </p:sp>
      <p:pic>
        <p:nvPicPr>
          <p:cNvPr id="322" name="Picture 321"/>
          <p:cNvPicPr/>
          <p:nvPr/>
        </p:nvPicPr>
        <p:blipFill>
          <a:blip r:embed="rId2"/>
          <a:stretch/>
        </p:blipFill>
        <p:spPr>
          <a:xfrm>
            <a:off x="7416360" y="1405080"/>
            <a:ext cx="3551400" cy="355140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Formalization of Scrum</a:t>
            </a:r>
          </a:p>
        </p:txBody>
      </p:sp>
      <p:sp>
        <p:nvSpPr>
          <p:cNvPr id="39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2010</a:t>
            </a:r>
          </a:p>
          <a:p>
            <a:pPr marL="864000" lvl="1" indent="-324000">
              <a:spcBef>
                <a:spcPts val="567"/>
              </a:spcBef>
              <a:buClr>
                <a:srgbClr val="000000"/>
              </a:buClr>
              <a:buSzPct val="45000"/>
              <a:buFont typeface="Wingdings" charset="2"/>
              <a:buChar char=""/>
            </a:pPr>
            <a:r>
              <a:rPr lang="en-CA" sz="1800" b="0" strike="noStrike" spc="-1">
                <a:latin typeface="Nirmala UI Semilight"/>
              </a:rPr>
              <a:t>Scrum.org founded by Ken Schwaber</a:t>
            </a:r>
          </a:p>
          <a:p>
            <a:pPr marL="1296000" lvl="2" indent="-288000">
              <a:spcBef>
                <a:spcPts val="850"/>
              </a:spcBef>
              <a:buClr>
                <a:srgbClr val="000000"/>
              </a:buClr>
              <a:buSzPct val="45000"/>
              <a:buFont typeface="Wingdings" charset="2"/>
              <a:buChar char=""/>
            </a:pPr>
            <a:r>
              <a:rPr lang="en-CA" sz="1400" b="0" strike="noStrike" spc="-1">
                <a:latin typeface="Nirmala UI Semilight"/>
              </a:rPr>
              <a:t>Alternative certifying body with a focus on assessment-driven learning</a:t>
            </a:r>
          </a:p>
          <a:p>
            <a:pPr marL="432000" indent="-324000">
              <a:spcBef>
                <a:spcPts val="1134"/>
              </a:spcBef>
              <a:buClr>
                <a:srgbClr val="000000"/>
              </a:buClr>
              <a:buSzPct val="45000"/>
              <a:buFont typeface="Wingdings" charset="2"/>
              <a:buChar char=""/>
            </a:pPr>
            <a:r>
              <a:rPr lang="en-CA" sz="2400" b="0" strike="noStrike" spc="-1">
                <a:latin typeface="Nirmala UI Semilight"/>
              </a:rPr>
              <a:t>2017</a:t>
            </a:r>
          </a:p>
          <a:p>
            <a:pPr marL="864000" lvl="1" indent="-324000">
              <a:spcBef>
                <a:spcPts val="567"/>
              </a:spcBef>
              <a:buClr>
                <a:srgbClr val="000000"/>
              </a:buClr>
              <a:buSzPct val="45000"/>
              <a:buFont typeface="Wingdings" charset="2"/>
              <a:buChar char=""/>
            </a:pPr>
            <a:r>
              <a:rPr lang="en-CA" sz="1800" b="0" strike="noStrike" spc="-1">
                <a:latin typeface="Nirmala UI Semilight"/>
              </a:rPr>
              <a:t>Major scrum guide update</a:t>
            </a:r>
          </a:p>
          <a:p>
            <a:pPr marL="1296000" lvl="2" indent="-288000">
              <a:spcBef>
                <a:spcPts val="850"/>
              </a:spcBef>
              <a:buClr>
                <a:srgbClr val="000000"/>
              </a:buClr>
              <a:buSzPct val="45000"/>
              <a:buFont typeface="Wingdings" charset="2"/>
              <a:buChar char=""/>
            </a:pPr>
            <a:r>
              <a:rPr lang="en-CA" sz="1400" b="0" strike="noStrike" spc="-1">
                <a:latin typeface="Nirmala UI Semilight"/>
              </a:rPr>
              <a:t>More emphasis on values: commitment, focus, openness, respect, courage</a:t>
            </a:r>
          </a:p>
          <a:p>
            <a:pPr marL="432000" indent="-324000">
              <a:spcBef>
                <a:spcPts val="1134"/>
              </a:spcBef>
              <a:buClr>
                <a:srgbClr val="000000"/>
              </a:buClr>
              <a:buSzPct val="45000"/>
              <a:buFont typeface="Wingdings" charset="2"/>
              <a:buChar char=""/>
            </a:pPr>
            <a:r>
              <a:rPr lang="en-CA" sz="2400" b="0" strike="noStrike" spc="-1">
                <a:latin typeface="Nirmala UI Semilight"/>
              </a:rPr>
              <a:t>2020</a:t>
            </a:r>
          </a:p>
          <a:p>
            <a:pPr marL="864000" lvl="1" indent="-324000">
              <a:spcBef>
                <a:spcPts val="567"/>
              </a:spcBef>
              <a:buClr>
                <a:srgbClr val="000000"/>
              </a:buClr>
              <a:buSzPct val="45000"/>
              <a:buFont typeface="Wingdings" charset="2"/>
              <a:buChar char=""/>
            </a:pPr>
            <a:r>
              <a:rPr lang="en-CA" sz="1800" b="0" strike="noStrike" spc="-1">
                <a:latin typeface="Nirmala UI Semilight"/>
              </a:rPr>
              <a:t>Scrum guide simplification</a:t>
            </a:r>
          </a:p>
          <a:p>
            <a:pPr marL="1296000" lvl="2" indent="-288000">
              <a:spcBef>
                <a:spcPts val="850"/>
              </a:spcBef>
              <a:buClr>
                <a:srgbClr val="000000"/>
              </a:buClr>
              <a:buSzPct val="45000"/>
              <a:buFont typeface="Wingdings" charset="2"/>
              <a:buChar char=""/>
            </a:pPr>
            <a:r>
              <a:rPr lang="en-CA" sz="1400" b="0" strike="noStrike" spc="-1">
                <a:latin typeface="Nirmala UI Semilight"/>
              </a:rPr>
              <a:t>Roles streamlined </a:t>
            </a:r>
          </a:p>
          <a:p>
            <a:pPr marL="1296000" lvl="2" indent="-288000">
              <a:spcBef>
                <a:spcPts val="850"/>
              </a:spcBef>
              <a:buClr>
                <a:srgbClr val="000000"/>
              </a:buClr>
              <a:buSzPct val="45000"/>
              <a:buFont typeface="Wingdings" charset="2"/>
              <a:buChar char=""/>
            </a:pPr>
            <a:r>
              <a:rPr lang="en-CA" sz="1400" b="0" strike="noStrike" spc="-1">
                <a:latin typeface="Nirmala UI Semilight"/>
              </a:rPr>
              <a:t>Focus on a single Scrum Team with a shared goal</a:t>
            </a:r>
          </a:p>
          <a:p>
            <a:pPr marL="1296000" lvl="2" indent="-288000">
              <a:spcBef>
                <a:spcPts val="850"/>
              </a:spcBef>
              <a:buClr>
                <a:srgbClr val="000000"/>
              </a:buClr>
              <a:buSzPct val="45000"/>
              <a:buFont typeface="Wingdings" charset="2"/>
              <a:buChar char=""/>
            </a:pPr>
            <a:r>
              <a:rPr lang="en-CA" sz="1400" b="0" strike="noStrike" spc="-1">
                <a:latin typeface="Nirmala UI Semilight"/>
              </a:rPr>
              <a:t>Removed prescriptive elements to broaden use outside software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Major Ideas Incorporated into Scrum</a:t>
            </a:r>
          </a:p>
        </p:txBody>
      </p:sp>
      <p:sp>
        <p:nvSpPr>
          <p:cNvPr id="39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Empirical process control</a:t>
            </a:r>
          </a:p>
          <a:p>
            <a:pPr marL="864000" lvl="1" indent="-324000">
              <a:spcBef>
                <a:spcPts val="567"/>
              </a:spcBef>
              <a:buClr>
                <a:srgbClr val="000000"/>
              </a:buClr>
              <a:buSzPct val="45000"/>
              <a:buFont typeface="Wingdings" charset="2"/>
              <a:buChar char=""/>
            </a:pPr>
            <a:r>
              <a:rPr lang="en-CA" sz="1800" b="0" strike="noStrike" spc="-1">
                <a:latin typeface="Nirmala UI Semilight"/>
              </a:rPr>
              <a:t>Transparency, inspection, adaptation</a:t>
            </a:r>
          </a:p>
          <a:p>
            <a:pPr marL="864000" lvl="1" indent="-324000">
              <a:spcBef>
                <a:spcPts val="567"/>
              </a:spcBef>
              <a:buClr>
                <a:srgbClr val="000000"/>
              </a:buClr>
              <a:buSzPct val="45000"/>
              <a:buFont typeface="Wingdings" charset="2"/>
              <a:buChar char=""/>
            </a:pPr>
            <a:r>
              <a:rPr lang="en-CA" sz="1800" b="0" strike="noStrike" spc="-1">
                <a:latin typeface="Nirmala UI Semilight"/>
              </a:rPr>
              <a:t>From Lean manufacturing and scientific method</a:t>
            </a:r>
          </a:p>
          <a:p>
            <a:pPr marL="432000" indent="-324000">
              <a:spcBef>
                <a:spcPts val="1134"/>
              </a:spcBef>
              <a:buClr>
                <a:srgbClr val="000000"/>
              </a:buClr>
              <a:buSzPct val="45000"/>
              <a:buFont typeface="Wingdings" charset="2"/>
              <a:buChar char=""/>
            </a:pPr>
            <a:r>
              <a:rPr lang="en-CA" sz="2400" b="0" strike="noStrike" spc="-1">
                <a:latin typeface="Nirmala UI Semilight"/>
              </a:rPr>
              <a:t>Cross-functional, self-organizing teams</a:t>
            </a:r>
          </a:p>
          <a:p>
            <a:pPr marL="864000" lvl="1" indent="-324000">
              <a:spcBef>
                <a:spcPts val="567"/>
              </a:spcBef>
              <a:buClr>
                <a:srgbClr val="000000"/>
              </a:buClr>
              <a:buSzPct val="45000"/>
              <a:buFont typeface="Wingdings" charset="2"/>
              <a:buChar char=""/>
            </a:pPr>
            <a:r>
              <a:rPr lang="en-CA" sz="1800" b="0" strike="noStrike" spc="-1">
                <a:latin typeface="Nirmala UI Semilight"/>
              </a:rPr>
              <a:t>From Takeuchi &amp; Nonaka and Lean</a:t>
            </a:r>
          </a:p>
          <a:p>
            <a:pPr marL="432000" indent="-324000">
              <a:spcBef>
                <a:spcPts val="1134"/>
              </a:spcBef>
              <a:buClr>
                <a:srgbClr val="000000"/>
              </a:buClr>
              <a:buSzPct val="45000"/>
              <a:buFont typeface="Wingdings" charset="2"/>
              <a:buChar char=""/>
            </a:pPr>
            <a:r>
              <a:rPr lang="en-CA" sz="2400" b="0" strike="noStrike" spc="-1">
                <a:latin typeface="Nirmala UI Semilight"/>
              </a:rPr>
              <a:t>Iterative and incremental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Inspired by early software engineering pioneers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Major Ideas Incorporated into Scrum</a:t>
            </a:r>
          </a:p>
        </p:txBody>
      </p:sp>
      <p:sp>
        <p:nvSpPr>
          <p:cNvPr id="39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Small batches and feedback loops</a:t>
            </a:r>
          </a:p>
          <a:p>
            <a:pPr marL="864000" lvl="1" indent="-324000">
              <a:spcBef>
                <a:spcPts val="567"/>
              </a:spcBef>
              <a:buClr>
                <a:srgbClr val="000000"/>
              </a:buClr>
              <a:buSzPct val="45000"/>
              <a:buFont typeface="Wingdings" charset="2"/>
              <a:buChar char=""/>
            </a:pPr>
            <a:r>
              <a:rPr lang="en-CA" sz="1800" b="0" strike="noStrike" spc="-1">
                <a:latin typeface="Nirmala UI Semilight"/>
              </a:rPr>
              <a:t>From Lean manufacturing and prototyping</a:t>
            </a:r>
          </a:p>
          <a:p>
            <a:pPr marL="432000" indent="-324000">
              <a:spcBef>
                <a:spcPts val="1134"/>
              </a:spcBef>
              <a:buClr>
                <a:srgbClr val="000000"/>
              </a:buClr>
              <a:buSzPct val="45000"/>
              <a:buFont typeface="Wingdings" charset="2"/>
              <a:buChar char=""/>
            </a:pPr>
            <a:r>
              <a:rPr lang="en-CA" sz="2400" b="0" strike="noStrike" spc="-1">
                <a:latin typeface="Nirmala UI Semilight"/>
              </a:rPr>
              <a:t>Knowledge creation and tacit knowledge sharing</a:t>
            </a:r>
          </a:p>
          <a:p>
            <a:pPr marL="864000" lvl="1" indent="-324000">
              <a:spcBef>
                <a:spcPts val="567"/>
              </a:spcBef>
              <a:buClr>
                <a:srgbClr val="000000"/>
              </a:buClr>
              <a:buSzPct val="45000"/>
              <a:buFont typeface="Wingdings" charset="2"/>
              <a:buChar char=""/>
            </a:pPr>
            <a:r>
              <a:rPr lang="en-CA" sz="1800" b="0" strike="noStrike" spc="-1">
                <a:latin typeface="Nirmala UI Semilight"/>
              </a:rPr>
              <a:t>From Nonaka’s work on organizational learning</a:t>
            </a:r>
          </a:p>
          <a:p>
            <a:pPr marL="432000" indent="-324000">
              <a:spcBef>
                <a:spcPts val="1134"/>
              </a:spcBef>
              <a:buClr>
                <a:srgbClr val="000000"/>
              </a:buClr>
              <a:buSzPct val="45000"/>
              <a:buFont typeface="Wingdings" charset="2"/>
              <a:buChar char=""/>
            </a:pPr>
            <a:r>
              <a:rPr lang="en-CA" sz="2400" b="0" strike="noStrike" spc="-1">
                <a:latin typeface="Nirmala UI Semilight"/>
              </a:rPr>
              <a:t>Focus on people and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From Fred Brooks and Extreme Programming values</a:t>
            </a:r>
          </a:p>
          <a:p>
            <a:pPr marL="432000" indent="-324000">
              <a:spcBef>
                <a:spcPts val="1134"/>
              </a:spcBef>
              <a:buClr>
                <a:srgbClr val="000000"/>
              </a:buClr>
              <a:buSzPct val="45000"/>
              <a:buFont typeface="Wingdings" charset="2"/>
              <a:buChar char=""/>
            </a:pPr>
            <a:r>
              <a:rPr lang="en-CA" sz="2400" b="0" strike="noStrike" spc="-1">
                <a:latin typeface="Nirmala UI Semilight"/>
              </a:rPr>
              <a:t>Timeboxing</a:t>
            </a:r>
          </a:p>
          <a:p>
            <a:pPr marL="864000" lvl="1" indent="-324000">
              <a:spcBef>
                <a:spcPts val="567"/>
              </a:spcBef>
              <a:buClr>
                <a:srgbClr val="000000"/>
              </a:buClr>
              <a:buSzPct val="45000"/>
              <a:buFont typeface="Wingdings" charset="2"/>
              <a:buChar char=""/>
            </a:pPr>
            <a:r>
              <a:rPr lang="en-CA" sz="1800" b="0" strike="noStrike" spc="-1">
                <a:latin typeface="Nirmala UI Semilight"/>
              </a:rPr>
              <a:t>Borrowed from project management and software engineering experiments in the 1980s–90s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Frameworks and Methodologies</a:t>
            </a:r>
          </a:p>
        </p:txBody>
      </p:sp>
      <p:sp>
        <p:nvSpPr>
          <p:cNvPr id="39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common mistake is to call Scrum an Agile methodology</a:t>
            </a:r>
          </a:p>
          <a:p>
            <a:pPr marL="864000" lvl="1" indent="-324000">
              <a:spcBef>
                <a:spcPts val="567"/>
              </a:spcBef>
              <a:buClr>
                <a:srgbClr val="000000"/>
              </a:buClr>
              <a:buSzPct val="45000"/>
              <a:buFont typeface="Wingdings" charset="2"/>
              <a:buChar char=""/>
            </a:pPr>
            <a:r>
              <a:rPr lang="en-CA" sz="1800" b="0" strike="noStrike" spc="-1">
                <a:latin typeface="Nirmala UI Semilight"/>
              </a:rPr>
              <a:t>It is not a methodology, it is a process framework </a:t>
            </a:r>
          </a:p>
          <a:p>
            <a:pPr marL="864000" lvl="1" indent="-324000">
              <a:spcBef>
                <a:spcPts val="567"/>
              </a:spcBef>
              <a:buClr>
                <a:srgbClr val="000000"/>
              </a:buClr>
              <a:buSzPct val="45000"/>
              <a:buFont typeface="Wingdings" charset="2"/>
              <a:buChar char=""/>
            </a:pPr>
            <a:r>
              <a:rPr lang="en-CA" sz="1800" b="0" strike="noStrike" spc="-1">
                <a:latin typeface="Nirmala UI Semilight"/>
              </a:rPr>
              <a:t>Failure to have a methodology defined while using Scrum negates the value of using it</a:t>
            </a:r>
          </a:p>
          <a:p>
            <a:pPr marL="432000" indent="-324000">
              <a:spcBef>
                <a:spcPts val="1134"/>
              </a:spcBef>
              <a:buClr>
                <a:srgbClr val="000000"/>
              </a:buClr>
              <a:buSzPct val="45000"/>
              <a:buFont typeface="Wingdings" charset="2"/>
              <a:buChar char=""/>
            </a:pPr>
            <a:r>
              <a:rPr lang="en-CA" sz="2400" b="0" strike="noStrike" spc="-1">
                <a:latin typeface="Nirmala UI Semilight"/>
              </a:rPr>
              <a:t>Scrum is process-focused</a:t>
            </a:r>
          </a:p>
          <a:p>
            <a:pPr marL="864000" lvl="1" indent="-324000">
              <a:spcBef>
                <a:spcPts val="567"/>
              </a:spcBef>
              <a:buClr>
                <a:srgbClr val="000000"/>
              </a:buClr>
              <a:buSzPct val="45000"/>
              <a:buFont typeface="Wingdings" charset="2"/>
              <a:buChar char=""/>
            </a:pPr>
            <a:r>
              <a:rPr lang="en-CA" sz="1800" b="0" strike="noStrike" spc="-1">
                <a:latin typeface="Nirmala UI Semilight"/>
              </a:rPr>
              <a:t>Managing what and when</a:t>
            </a:r>
          </a:p>
          <a:p>
            <a:pPr marL="432000" indent="-324000">
              <a:spcBef>
                <a:spcPts val="1134"/>
              </a:spcBef>
              <a:buClr>
                <a:srgbClr val="000000"/>
              </a:buClr>
              <a:buSzPct val="45000"/>
              <a:buFont typeface="Wingdings" charset="2"/>
              <a:buChar char=""/>
            </a:pPr>
            <a:r>
              <a:rPr lang="en-CA" sz="2400" b="0" strike="noStrike" spc="-1">
                <a:latin typeface="Nirmala UI Semilight"/>
              </a:rPr>
              <a:t>Agile methodologies are practice-focused</a:t>
            </a:r>
          </a:p>
          <a:p>
            <a:pPr marL="864000" lvl="1" indent="-324000">
              <a:spcBef>
                <a:spcPts val="567"/>
              </a:spcBef>
              <a:buClr>
                <a:srgbClr val="000000"/>
              </a:buClr>
              <a:buSzPct val="45000"/>
              <a:buFont typeface="Wingdings" charset="2"/>
              <a:buChar char=""/>
            </a:pPr>
            <a:r>
              <a:rPr lang="en-CA" sz="1800" b="0" strike="noStrike" spc="-1">
                <a:latin typeface="Nirmala UI Semilight"/>
              </a:rPr>
              <a:t>Describing the concrete steps to get the work</a:t>
            </a:r>
          </a:p>
          <a:p>
            <a:pPr marL="432000" indent="-324000">
              <a:spcBef>
                <a:spcPts val="1134"/>
              </a:spcBef>
              <a:buClr>
                <a:srgbClr val="000000"/>
              </a:buClr>
              <a:buSzPct val="45000"/>
              <a:buFont typeface="Wingdings" charset="2"/>
              <a:buChar char=""/>
            </a:pPr>
            <a:r>
              <a:rPr lang="en-CA" sz="2400" b="0" strike="noStrike" spc="-1">
                <a:latin typeface="Nirmala UI Semilight"/>
              </a:rPr>
              <a:t>The two complement each other</a:t>
            </a:r>
          </a:p>
          <a:p>
            <a:pPr marL="864000" lvl="1" indent="-324000">
              <a:spcBef>
                <a:spcPts val="567"/>
              </a:spcBef>
              <a:buClr>
                <a:srgbClr val="000000"/>
              </a:buClr>
              <a:buSzPct val="45000"/>
              <a:buFont typeface="Wingdings" charset="2"/>
              <a:buChar char=""/>
            </a:pPr>
            <a:r>
              <a:rPr lang="en-CA" sz="1800" b="0" strike="noStrike" spc="-1">
                <a:latin typeface="Nirmala UI Semilight"/>
              </a:rPr>
              <a:t>Scrum without a software engineering methodology risks low quality</a:t>
            </a:r>
          </a:p>
          <a:p>
            <a:pPr marL="864000" lvl="1" indent="-324000">
              <a:spcBef>
                <a:spcPts val="567"/>
              </a:spcBef>
              <a:buClr>
                <a:srgbClr val="000000"/>
              </a:buClr>
              <a:buSzPct val="45000"/>
              <a:buFont typeface="Wingdings" charset="2"/>
              <a:buChar char=""/>
            </a:pPr>
            <a:r>
              <a:rPr lang="en-CA" sz="1800" b="0" strike="noStrike" spc="-1">
                <a:latin typeface="Nirmala UI Semilight"/>
              </a:rPr>
              <a:t>A software engineering methodology without Scrum risks lack of direction and prioritization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at a glance</a:t>
            </a:r>
          </a:p>
        </p:txBody>
      </p:sp>
      <p:pic>
        <p:nvPicPr>
          <p:cNvPr id="401" name="Picture 400"/>
          <p:cNvPicPr/>
          <p:nvPr/>
        </p:nvPicPr>
        <p:blipFill>
          <a:blip r:embed="rId2"/>
          <a:stretch/>
        </p:blipFill>
        <p:spPr>
          <a:xfrm>
            <a:off x="962640" y="1041120"/>
            <a:ext cx="9657720" cy="56188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Uncertainty</a:t>
            </a:r>
          </a:p>
        </p:txBody>
      </p:sp>
      <p:sp>
        <p:nvSpPr>
          <p:cNvPr id="40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big bang process is not generally possible unless</a:t>
            </a:r>
          </a:p>
          <a:p>
            <a:pPr marL="864000" lvl="1" indent="-324000">
              <a:spcBef>
                <a:spcPts val="567"/>
              </a:spcBef>
              <a:buClr>
                <a:srgbClr val="000000"/>
              </a:buClr>
              <a:buSzPct val="45000"/>
              <a:buFont typeface="Wingdings" charset="2"/>
              <a:buChar char=""/>
            </a:pPr>
            <a:r>
              <a:rPr lang="en-CA" sz="1800" b="0" strike="noStrike" spc="-1">
                <a:latin typeface="Nirmala UI Semilight"/>
              </a:rPr>
              <a:t>Everything is known about the requirements, possible solutions, designs</a:t>
            </a:r>
          </a:p>
          <a:p>
            <a:pPr marL="1296000" lvl="2" indent="-288000">
              <a:spcBef>
                <a:spcPts val="850"/>
              </a:spcBef>
              <a:buClr>
                <a:srgbClr val="000000"/>
              </a:buClr>
              <a:buSzPct val="45000"/>
              <a:buFont typeface="Wingdings" charset="2"/>
              <a:buChar char=""/>
            </a:pPr>
            <a:r>
              <a:rPr lang="en-CA" sz="1400" b="0" strike="noStrike" spc="-1">
                <a:latin typeface="Nirmala UI Semilight"/>
              </a:rPr>
              <a:t>All and any potential causes of failure for the application</a:t>
            </a:r>
          </a:p>
          <a:p>
            <a:pPr marL="1296000" lvl="2" indent="-288000">
              <a:spcBef>
                <a:spcPts val="850"/>
              </a:spcBef>
              <a:buClr>
                <a:srgbClr val="000000"/>
              </a:buClr>
              <a:buSzPct val="45000"/>
              <a:buFont typeface="Wingdings" charset="2"/>
              <a:buChar char=""/>
            </a:pPr>
            <a:r>
              <a:rPr lang="en-CA" sz="1400" b="0" strike="noStrike" spc="-1">
                <a:latin typeface="Nirmala UI Semilight"/>
              </a:rPr>
              <a:t>Very common for stable engineering environments like civil engineering</a:t>
            </a:r>
          </a:p>
          <a:p>
            <a:pPr marL="1296000" lvl="2" indent="-288000">
              <a:spcBef>
                <a:spcPts val="850"/>
              </a:spcBef>
              <a:buClr>
                <a:srgbClr val="000000"/>
              </a:buClr>
              <a:buSzPct val="45000"/>
              <a:buFont typeface="Wingdings" charset="2"/>
              <a:buChar char=""/>
            </a:pPr>
            <a:r>
              <a:rPr lang="en-CA" sz="1400" b="0" strike="noStrike" spc="-1">
                <a:latin typeface="Nirmala UI Semilight"/>
              </a:rPr>
              <a:t>Also used for very high risk of mission critical software (eg, nuclear reactor controls)</a:t>
            </a:r>
          </a:p>
          <a:p>
            <a:pPr marL="864000" lvl="1" indent="-324000">
              <a:spcBef>
                <a:spcPts val="567"/>
              </a:spcBef>
              <a:buClr>
                <a:srgbClr val="000000"/>
              </a:buClr>
              <a:buSzPct val="45000"/>
              <a:buFont typeface="Wingdings" charset="2"/>
              <a:buChar char=""/>
            </a:pPr>
            <a:r>
              <a:rPr lang="en-CA" sz="1800" b="0" strike="noStrike" spc="-1">
                <a:latin typeface="Nirmala UI Semilight"/>
              </a:rPr>
              <a:t>However, this is not the majority of product development projects</a:t>
            </a:r>
          </a:p>
          <a:p>
            <a:pPr marL="1296000" lvl="2" indent="-288000">
              <a:spcBef>
                <a:spcPts val="850"/>
              </a:spcBef>
              <a:buClr>
                <a:srgbClr val="000000"/>
              </a:buClr>
              <a:buSzPct val="45000"/>
              <a:buFont typeface="Wingdings" charset="2"/>
              <a:buChar char=""/>
            </a:pPr>
            <a:r>
              <a:rPr lang="en-CA" sz="1400" b="0" strike="noStrike" spc="-1">
                <a:latin typeface="Nirmala UI Semilight"/>
              </a:rPr>
              <a:t>We may not know all the requirements until users see a prototype</a:t>
            </a:r>
          </a:p>
          <a:p>
            <a:pPr marL="1296000" lvl="2" indent="-288000">
              <a:spcBef>
                <a:spcPts val="850"/>
              </a:spcBef>
              <a:buClr>
                <a:srgbClr val="000000"/>
              </a:buClr>
              <a:buSzPct val="45000"/>
              <a:buFont typeface="Wingdings" charset="2"/>
              <a:buChar char=""/>
            </a:pPr>
            <a:r>
              <a:rPr lang="en-CA" sz="1400" b="0" strike="noStrike" spc="-1">
                <a:latin typeface="Nirmala UI Semilight"/>
              </a:rPr>
              <a:t>We may not know if proposed solutions actually solve the problem until we prototype</a:t>
            </a:r>
          </a:p>
          <a:p>
            <a:pPr marL="1296000" lvl="2" indent="-288000">
              <a:spcBef>
                <a:spcPts val="850"/>
              </a:spcBef>
              <a:buClr>
                <a:srgbClr val="000000"/>
              </a:buClr>
              <a:buSzPct val="45000"/>
              <a:buFont typeface="Wingdings" charset="2"/>
              <a:buChar char=""/>
            </a:pPr>
            <a:r>
              <a:rPr lang="en-CA" sz="1400" b="0" strike="noStrike" spc="-1">
                <a:latin typeface="Nirmala UI Semilight"/>
              </a:rPr>
              <a:t>We may not know if designs are feasible until we try them out (reliable, affordable and resilient)</a:t>
            </a:r>
          </a:p>
          <a:p>
            <a:pPr marL="864000" lvl="1" indent="-324000">
              <a:spcBef>
                <a:spcPts val="567"/>
              </a:spcBef>
              <a:buClr>
                <a:srgbClr val="000000"/>
              </a:buClr>
              <a:buSzPct val="45000"/>
              <a:buFont typeface="Wingdings" charset="2"/>
              <a:buChar char=""/>
            </a:pPr>
            <a:r>
              <a:rPr lang="en-CA" sz="1800" b="0" strike="noStrike" spc="-1">
                <a:latin typeface="Nirmala UI Semilight"/>
              </a:rPr>
              <a:t>These unknowns at each stage of the process create “slippage”</a:t>
            </a:r>
          </a:p>
          <a:p>
            <a:pPr marL="1296000" lvl="2" indent="-288000">
              <a:spcBef>
                <a:spcPts val="850"/>
              </a:spcBef>
              <a:buClr>
                <a:srgbClr val="000000"/>
              </a:buClr>
              <a:buSzPct val="45000"/>
              <a:buFont typeface="Wingdings" charset="2"/>
              <a:buChar char=""/>
            </a:pPr>
            <a:r>
              <a:rPr lang="en-CA" sz="1400" b="0" strike="noStrike" spc="-1">
                <a:latin typeface="Nirmala UI Semilight"/>
              </a:rPr>
              <a:t>Unless resolved, typically the project fails or is defective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cone of uncertainty</a:t>
            </a:r>
          </a:p>
        </p:txBody>
      </p:sp>
      <p:sp>
        <p:nvSpPr>
          <p:cNvPr id="40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Comes from the challenge of software estimation</a:t>
            </a:r>
          </a:p>
          <a:p>
            <a:pPr marL="864000" lvl="1" indent="-324000">
              <a:spcBef>
                <a:spcPts val="567"/>
              </a:spcBef>
              <a:buClr>
                <a:srgbClr val="000000"/>
              </a:buClr>
              <a:buSzPct val="45000"/>
              <a:buFont typeface="Wingdings" charset="2"/>
              <a:buChar char=""/>
            </a:pPr>
            <a:r>
              <a:rPr lang="en-CA" sz="1800" b="0" strike="noStrike" spc="-1">
                <a:latin typeface="Nirmala UI Semilight"/>
              </a:rPr>
              <a:t>Goal is to establish estimates of costs, timelines and functionality</a:t>
            </a:r>
          </a:p>
          <a:p>
            <a:pPr marL="432000" indent="-324000">
              <a:spcBef>
                <a:spcPts val="1134"/>
              </a:spcBef>
              <a:buClr>
                <a:srgbClr val="000000"/>
              </a:buClr>
              <a:buSzPct val="45000"/>
              <a:buFont typeface="Wingdings" charset="2"/>
              <a:buChar char=""/>
            </a:pPr>
            <a:r>
              <a:rPr lang="en-CA" sz="2400" b="0" strike="noStrike" spc="-1">
                <a:latin typeface="Nirmala UI Semilight"/>
              </a:rPr>
              <a:t>Estimates are based on available data</a:t>
            </a:r>
          </a:p>
          <a:p>
            <a:pPr marL="864000" lvl="1" indent="-324000">
              <a:spcBef>
                <a:spcPts val="567"/>
              </a:spcBef>
              <a:buClr>
                <a:srgbClr val="000000"/>
              </a:buClr>
              <a:buSzPct val="45000"/>
              <a:buFont typeface="Wingdings" charset="2"/>
              <a:buChar char=""/>
            </a:pPr>
            <a:r>
              <a:rPr lang="en-CA" sz="1800" b="0" strike="noStrike" spc="-1">
                <a:latin typeface="Nirmala UI Semilight"/>
              </a:rPr>
              <a:t>Early in the project, the data may only be available as best guesses</a:t>
            </a:r>
          </a:p>
          <a:p>
            <a:pPr marL="864000" lvl="1" indent="-324000">
              <a:spcBef>
                <a:spcPts val="567"/>
              </a:spcBef>
              <a:buClr>
                <a:srgbClr val="000000"/>
              </a:buClr>
              <a:buSzPct val="45000"/>
              <a:buFont typeface="Wingdings" charset="2"/>
              <a:buChar char=""/>
            </a:pPr>
            <a:r>
              <a:rPr lang="en-CA" sz="1800" b="0" strike="noStrike" spc="-1">
                <a:latin typeface="Nirmala UI Semilight"/>
              </a:rPr>
              <a:t>This means estimates have a range of uncertainty</a:t>
            </a:r>
          </a:p>
          <a:p>
            <a:pPr marL="432000" indent="-324000">
              <a:spcBef>
                <a:spcPts val="1134"/>
              </a:spcBef>
              <a:buClr>
                <a:srgbClr val="000000"/>
              </a:buClr>
              <a:buSzPct val="45000"/>
              <a:buFont typeface="Wingdings" charset="2"/>
              <a:buChar char=""/>
            </a:pPr>
            <a:r>
              <a:rPr lang="en-CA" sz="2400" b="0" strike="noStrike" spc="-1">
                <a:latin typeface="Nirmala UI Semilight"/>
              </a:rPr>
              <a:t>As the project progresses</a:t>
            </a:r>
          </a:p>
          <a:p>
            <a:pPr marL="864000" lvl="1" indent="-324000">
              <a:spcBef>
                <a:spcPts val="567"/>
              </a:spcBef>
              <a:buClr>
                <a:srgbClr val="000000"/>
              </a:buClr>
              <a:buSzPct val="45000"/>
              <a:buFont typeface="Wingdings" charset="2"/>
              <a:buChar char=""/>
            </a:pPr>
            <a:r>
              <a:rPr lang="en-CA" sz="1800" b="0" strike="noStrike" spc="-1">
                <a:latin typeface="Nirmala UI Semilight"/>
              </a:rPr>
              <a:t>The estimates can be refined with data collected during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This narrows the range of the original estimates</a:t>
            </a:r>
          </a:p>
          <a:p>
            <a:pPr marL="864000" lvl="1" indent="-324000">
              <a:spcBef>
                <a:spcPts val="567"/>
              </a:spcBef>
              <a:buClr>
                <a:srgbClr val="000000"/>
              </a:buClr>
              <a:buSzPct val="45000"/>
              <a:buFont typeface="Wingdings" charset="2"/>
              <a:buChar char=""/>
            </a:pPr>
            <a:r>
              <a:rPr lang="en-CA" sz="1800" b="0" strike="noStrike" spc="-1">
                <a:latin typeface="Nirmala UI Semilight"/>
              </a:rPr>
              <a:t>At the end of the project, the estimate converges to the actual final values</a:t>
            </a:r>
          </a:p>
          <a:p>
            <a:pPr marL="864000" lvl="1" indent="-324000">
              <a:spcBef>
                <a:spcPts val="567"/>
              </a:spcBef>
              <a:buClr>
                <a:srgbClr val="000000"/>
              </a:buClr>
              <a:buSzPct val="45000"/>
              <a:buFont typeface="Wingdings" charset="2"/>
              <a:buChar char=""/>
            </a:pPr>
            <a:r>
              <a:rPr lang="en-CA" sz="1800" b="0" strike="noStrike" spc="-1">
                <a:latin typeface="Nirmala UI Semilight"/>
              </a:rPr>
              <a:t>These may be out of the range of the original estimates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Cone of Uncertainty</a:t>
            </a:r>
          </a:p>
        </p:txBody>
      </p:sp>
      <p:pic>
        <p:nvPicPr>
          <p:cNvPr id="407" name="Picture 406"/>
          <p:cNvPicPr/>
          <p:nvPr/>
        </p:nvPicPr>
        <p:blipFill>
          <a:blip r:embed="rId2"/>
          <a:stretch/>
        </p:blipFill>
        <p:spPr>
          <a:xfrm>
            <a:off x="1771920" y="1124280"/>
            <a:ext cx="7740000" cy="51253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as a Risk Management Framework</a:t>
            </a:r>
          </a:p>
        </p:txBody>
      </p:sp>
      <p:sp>
        <p:nvSpPr>
          <p:cNvPr id="40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Scrum is inherently designed to manage risk</a:t>
            </a:r>
          </a:p>
          <a:p>
            <a:pPr marL="864000" lvl="1" indent="-324000">
              <a:spcBef>
                <a:spcPts val="567"/>
              </a:spcBef>
              <a:buClr>
                <a:srgbClr val="000000"/>
              </a:buClr>
              <a:buSzPct val="45000"/>
              <a:buFont typeface="Wingdings" charset="2"/>
              <a:buChar char=""/>
            </a:pPr>
            <a:r>
              <a:rPr lang="en-CA" sz="1800" b="0" strike="noStrike" spc="-1">
                <a:latin typeface="Nirmala UI Semilight"/>
              </a:rPr>
              <a:t>It integrates well with risk practices</a:t>
            </a:r>
          </a:p>
          <a:p>
            <a:pPr marL="864000" lvl="1" indent="-324000">
              <a:spcBef>
                <a:spcPts val="567"/>
              </a:spcBef>
              <a:buClr>
                <a:srgbClr val="000000"/>
              </a:buClr>
              <a:buSzPct val="45000"/>
              <a:buFont typeface="Wingdings" charset="2"/>
              <a:buChar char=""/>
            </a:pPr>
            <a:r>
              <a:rPr lang="en-CA" sz="1800" b="0" strike="noStrike" spc="-1">
                <a:latin typeface="Nirmala UI Semilight"/>
              </a:rPr>
              <a:t>Even if it doesn’t use traditional risk registers or ISO-style controls</a:t>
            </a:r>
          </a:p>
          <a:p>
            <a:pPr marL="432000" indent="-324000">
              <a:spcBef>
                <a:spcPts val="1134"/>
              </a:spcBef>
              <a:buClr>
                <a:srgbClr val="000000"/>
              </a:buClr>
              <a:buSzPct val="45000"/>
              <a:buFont typeface="Wingdings" charset="2"/>
              <a:buChar char=""/>
            </a:pPr>
            <a:r>
              <a:rPr lang="en-CA" sz="2400" b="0" strike="noStrike" spc="-1">
                <a:latin typeface="Nirmala UI Semilight"/>
              </a:rPr>
              <a:t>Risk related features</a:t>
            </a:r>
          </a:p>
          <a:p>
            <a:pPr marL="864000" lvl="1" indent="-324000">
              <a:spcBef>
                <a:spcPts val="567"/>
              </a:spcBef>
              <a:buClr>
                <a:srgbClr val="000000"/>
              </a:buClr>
              <a:buSzPct val="45000"/>
              <a:buFont typeface="Wingdings" charset="2"/>
              <a:buChar char=""/>
            </a:pPr>
            <a:r>
              <a:rPr lang="en-CA" sz="1800" b="0" strike="noStrike" spc="-1">
                <a:latin typeface="Nirmala UI Semilight"/>
              </a:rPr>
              <a:t>Short, iterative cycles (sprints) limits exposure to large failures</a:t>
            </a:r>
          </a:p>
          <a:p>
            <a:pPr marL="864000" lvl="1" indent="-324000">
              <a:spcBef>
                <a:spcPts val="567"/>
              </a:spcBef>
              <a:buClr>
                <a:srgbClr val="000000"/>
              </a:buClr>
              <a:buSzPct val="45000"/>
              <a:buFont typeface="Wingdings" charset="2"/>
              <a:buChar char=""/>
            </a:pPr>
            <a:r>
              <a:rPr lang="en-CA" sz="1800" b="0" strike="noStrike" spc="-1">
                <a:latin typeface="Nirmala UI Semilight"/>
              </a:rPr>
              <a:t>Continuous feedback and review: identify problems early</a:t>
            </a:r>
          </a:p>
          <a:p>
            <a:pPr marL="864000" lvl="1" indent="-324000">
              <a:spcBef>
                <a:spcPts val="567"/>
              </a:spcBef>
              <a:buClr>
                <a:srgbClr val="000000"/>
              </a:buClr>
              <a:buSzPct val="45000"/>
              <a:buFont typeface="Wingdings" charset="2"/>
              <a:buChar char=""/>
            </a:pPr>
            <a:r>
              <a:rPr lang="en-CA" sz="1800" b="0" strike="noStrike" spc="-1">
                <a:latin typeface="Nirmala UI Semilight"/>
              </a:rPr>
              <a:t>Empowered teams and transparency: enable quick response to uncertainty</a:t>
            </a:r>
          </a:p>
          <a:p>
            <a:pPr marL="432000" indent="-324000">
              <a:spcBef>
                <a:spcPts val="1134"/>
              </a:spcBef>
              <a:buClr>
                <a:srgbClr val="000000"/>
              </a:buClr>
              <a:buSzPct val="45000"/>
              <a:buFont typeface="Wingdings" charset="2"/>
              <a:buChar char=""/>
            </a:pPr>
            <a:r>
              <a:rPr lang="en-CA" sz="2400" b="0" strike="noStrike" spc="-1">
                <a:latin typeface="Nirmala UI Semilight"/>
              </a:rPr>
              <a:t>Scrum is risk-responsive by design</a:t>
            </a:r>
          </a:p>
          <a:p>
            <a:pPr marL="864000" lvl="1" indent="-324000">
              <a:spcBef>
                <a:spcPts val="567"/>
              </a:spcBef>
              <a:buClr>
                <a:srgbClr val="000000"/>
              </a:buClr>
              <a:buSzPct val="45000"/>
              <a:buFont typeface="Wingdings" charset="2"/>
              <a:buChar char=""/>
            </a:pPr>
            <a:r>
              <a:rPr lang="en-CA" sz="1800" b="0" strike="noStrike" spc="-1">
                <a:latin typeface="Nirmala UI Semilight"/>
              </a:rPr>
              <a:t>Excellent foundation for integrating formal risk and resilience practices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and Uncertainty</a:t>
            </a:r>
          </a:p>
        </p:txBody>
      </p:sp>
      <p:sp>
        <p:nvSpPr>
          <p:cNvPr id="41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cone of uncertainty </a:t>
            </a:r>
          </a:p>
          <a:p>
            <a:pPr marL="864000" lvl="1" indent="-324000">
              <a:spcBef>
                <a:spcPts val="567"/>
              </a:spcBef>
              <a:buClr>
                <a:srgbClr val="000000"/>
              </a:buClr>
              <a:buSzPct val="45000"/>
              <a:buFont typeface="Wingdings" charset="2"/>
              <a:buChar char=""/>
            </a:pPr>
            <a:r>
              <a:rPr lang="en-CA" sz="1800" b="0" strike="noStrike" spc="-1">
                <a:latin typeface="Nirmala UI Semilight"/>
              </a:rPr>
              <a:t>Warns us that early estimates are unreliable, including risk estimates</a:t>
            </a:r>
          </a:p>
          <a:p>
            <a:pPr marL="864000" lvl="1" indent="-324000">
              <a:spcBef>
                <a:spcPts val="567"/>
              </a:spcBef>
              <a:buClr>
                <a:srgbClr val="000000"/>
              </a:buClr>
              <a:buSzPct val="45000"/>
              <a:buFont typeface="Wingdings" charset="2"/>
              <a:buChar char=""/>
            </a:pPr>
            <a:r>
              <a:rPr lang="en-CA" sz="1800" b="0" strike="noStrike" spc="-1">
                <a:latin typeface="Nirmala UI Semilight"/>
              </a:rPr>
              <a:t>Especially the estimates remain fixed during the development process</a:t>
            </a:r>
          </a:p>
          <a:p>
            <a:pPr marL="432000" indent="-324000">
              <a:spcBef>
                <a:spcPts val="1134"/>
              </a:spcBef>
              <a:buClr>
                <a:srgbClr val="000000"/>
              </a:buClr>
              <a:buSzPct val="45000"/>
              <a:buFont typeface="Wingdings" charset="2"/>
              <a:buChar char=""/>
            </a:pPr>
            <a:r>
              <a:rPr lang="en-CA" sz="2400" b="0" strike="noStrike" spc="-1">
                <a:latin typeface="Nirmala UI Semilight"/>
              </a:rPr>
              <a:t>Scrum approaches this problem by using</a:t>
            </a:r>
          </a:p>
          <a:p>
            <a:pPr marL="864000" lvl="1" indent="-324000">
              <a:spcBef>
                <a:spcPts val="567"/>
              </a:spcBef>
              <a:buClr>
                <a:srgbClr val="000000"/>
              </a:buClr>
              <a:buSzPct val="45000"/>
              <a:buFont typeface="Wingdings" charset="2"/>
              <a:buChar char=""/>
            </a:pPr>
            <a:r>
              <a:rPr lang="en-CA" sz="1800" b="0" strike="noStrike" spc="-1">
                <a:latin typeface="Nirmala UI Semilight"/>
              </a:rPr>
              <a:t>Iterative delivery to reduce uncertainty through working increments</a:t>
            </a:r>
          </a:p>
          <a:p>
            <a:pPr marL="864000" lvl="1" indent="-324000">
              <a:spcBef>
                <a:spcPts val="567"/>
              </a:spcBef>
              <a:buClr>
                <a:srgbClr val="000000"/>
              </a:buClr>
              <a:buSzPct val="45000"/>
              <a:buFont typeface="Wingdings" charset="2"/>
              <a:buChar char=""/>
            </a:pPr>
            <a:r>
              <a:rPr lang="en-CA" sz="1800" b="0" strike="noStrike" spc="-1">
                <a:latin typeface="Nirmala UI Semilight"/>
              </a:rPr>
              <a:t>Empirical velocity-based forecasting using evidence, to make estimates more accurate</a:t>
            </a:r>
          </a:p>
          <a:p>
            <a:pPr marL="864000" lvl="1" indent="-324000">
              <a:spcBef>
                <a:spcPts val="567"/>
              </a:spcBef>
              <a:buClr>
                <a:srgbClr val="000000"/>
              </a:buClr>
              <a:buSzPct val="45000"/>
              <a:buFont typeface="Wingdings" charset="2"/>
              <a:buChar char=""/>
            </a:pPr>
            <a:r>
              <a:rPr lang="en-CA" sz="1800" b="0" strike="noStrike" spc="-1">
                <a:latin typeface="Nirmala UI Semilight"/>
              </a:rPr>
              <a:t>Backlog reprioritization to optimize value as the cone narrows</a:t>
            </a:r>
          </a:p>
          <a:p>
            <a:pPr marL="432000" indent="-324000">
              <a:spcBef>
                <a:spcPts val="1134"/>
              </a:spcBef>
              <a:buClr>
                <a:srgbClr val="000000"/>
              </a:buClr>
              <a:buSzPct val="45000"/>
              <a:buFont typeface="Wingdings" charset="2"/>
              <a:buChar char=""/>
            </a:pPr>
            <a:r>
              <a:rPr lang="en-CA" sz="2400" b="0" strike="noStrike" spc="-1">
                <a:latin typeface="Nirmala UI Semilight"/>
              </a:rPr>
              <a:t>Scrum actively forces the cone to narrow</a:t>
            </a:r>
          </a:p>
          <a:p>
            <a:pPr marL="864000" lvl="1" indent="-324000">
              <a:spcBef>
                <a:spcPts val="567"/>
              </a:spcBef>
              <a:buClr>
                <a:srgbClr val="000000"/>
              </a:buClr>
              <a:buSzPct val="45000"/>
              <a:buFont typeface="Wingdings" charset="2"/>
              <a:buChar char=""/>
            </a:pPr>
            <a:r>
              <a:rPr lang="en-CA" sz="1800" b="0" strike="noStrike" spc="-1">
                <a:latin typeface="Nirmala UI Semilight"/>
              </a:rPr>
              <a:t>Studies on IT projects shows that incremental and iterative processes have lower rates of project failure and have more accurate estimates of timelines and budgets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106560"/>
            <a:ext cx="10481040" cy="124740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The Engineering Cycle</a:t>
            </a:r>
            <a:endParaRPr lang="en-CA" sz="3600" b="0" strike="noStrike" cap="all" spc="-1">
              <a:solidFill>
                <a:srgbClr val="BF0041"/>
              </a:solidFill>
              <a:latin typeface="Leelawadee UI Semilight"/>
            </a:endParaRPr>
          </a:p>
        </p:txBody>
      </p:sp>
      <p:sp>
        <p:nvSpPr>
          <p:cNvPr id="324" name="PlaceHolder 2"/>
          <p:cNvSpPr>
            <a:spLocks noGrp="1"/>
          </p:cNvSpPr>
          <p:nvPr>
            <p:ph/>
          </p:nvPr>
        </p:nvSpPr>
        <p:spPr>
          <a:xfrm>
            <a:off x="609480" y="1140840"/>
            <a:ext cx="4957200" cy="5051160"/>
          </a:xfrm>
          <a:prstGeom prst="rect">
            <a:avLst/>
          </a:prstGeom>
          <a:noFill/>
          <a:ln w="0">
            <a:noFill/>
          </a:ln>
        </p:spPr>
        <p:txBody>
          <a:bodyPr lIns="0" tIns="0" rIns="0" bIns="0" anchor="t">
            <a:normAutofit fontScale="95000"/>
          </a:bodyPr>
          <a:lstStyle/>
          <a:p>
            <a:r>
              <a:rPr lang="en-CA" sz="2000" b="0" strike="noStrike" spc="-1">
                <a:latin typeface="Nirmala UI Semilight"/>
              </a:rPr>
              <a:t>The Engineering Cycle: a set of logical steps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Each step builds on the previous one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How we apply this cycle is a “process type”</a:t>
            </a:r>
          </a:p>
          <a:p>
            <a:r>
              <a:rPr lang="en-CA" sz="2000" b="0" strike="noStrike" spc="-1">
                <a:latin typeface="Nirmala UI Semilight"/>
              </a:rPr>
              <a:t>Waterfall process types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Completes each step in the process fully before moving on to the next step</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Also called a “predictive” process because given the full set of requirements and technical constraints, we can accurately predict the final product will be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Common in engineering systems and high risk systems</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Like nuclear reactor control software or airline navigation software</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Or where requirements and technology don’t change over the lifetime of the project</a:t>
            </a:r>
          </a:p>
        </p:txBody>
      </p:sp>
      <p:pic>
        <p:nvPicPr>
          <p:cNvPr id="325" name="Picture 324"/>
          <p:cNvPicPr/>
          <p:nvPr/>
        </p:nvPicPr>
        <p:blipFill>
          <a:blip r:embed="rId2"/>
          <a:stretch/>
        </p:blipFill>
        <p:spPr>
          <a:xfrm>
            <a:off x="7020000" y="1440000"/>
            <a:ext cx="4925520" cy="380232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411"/>
          <p:cNvPicPr/>
          <p:nvPr/>
        </p:nvPicPr>
        <p:blipFill>
          <a:blip r:embed="rId2"/>
          <a:stretch/>
        </p:blipFill>
        <p:spPr>
          <a:xfrm>
            <a:off x="350640" y="340920"/>
            <a:ext cx="11407680" cy="6155280"/>
          </a:xfrm>
          <a:prstGeom prst="rect">
            <a:avLst/>
          </a:prstGeom>
          <a:ln w="0">
            <a:noFill/>
          </a:ln>
        </p:spPr>
      </p:pic>
      <p:sp>
        <p:nvSpPr>
          <p:cNvPr id="2" name="PlaceHolder 1"/>
          <p:cNvSpPr>
            <a:spLocks noGrp="1"/>
          </p:cNvSpPr>
          <p:nvPr>
            <p:ph type="ftr" idx="11"/>
          </p:nvPr>
        </p:nvSpPr>
        <p:spPr/>
        <p:txBody>
          <a:bodyPr/>
          <a:lstStyle/>
          <a:p>
            <a:r>
              <a:t>© 2025 Innovation In Software Corporation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Management in Scrum</a:t>
            </a:r>
          </a:p>
        </p:txBody>
      </p:sp>
      <p:pic>
        <p:nvPicPr>
          <p:cNvPr id="414" name="Picture 413"/>
          <p:cNvPicPr/>
          <p:nvPr/>
        </p:nvPicPr>
        <p:blipFill>
          <a:blip r:embed="rId2"/>
          <a:stretch/>
        </p:blipFill>
        <p:spPr>
          <a:xfrm>
            <a:off x="1494360" y="1216080"/>
            <a:ext cx="9015120" cy="47062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Formal Risk Management in scrum</a:t>
            </a:r>
          </a:p>
        </p:txBody>
      </p:sp>
      <p:sp>
        <p:nvSpPr>
          <p:cNvPr id="416" name="TextBox 415"/>
          <p:cNvSpPr txBox="1"/>
          <p:nvPr/>
        </p:nvSpPr>
        <p:spPr>
          <a:xfrm>
            <a:off x="1100160" y="1411920"/>
            <a:ext cx="8956440" cy="4056840"/>
          </a:xfrm>
          <a:prstGeom prst="rect">
            <a:avLst/>
          </a:prstGeom>
          <a:blipFill rotWithShape="0">
            <a:blip r:embed="rId2"/>
            <a:stretch/>
          </a:blipFill>
          <a:ln w="0">
            <a:noFill/>
          </a:ln>
        </p:spPr>
        <p:txBody>
          <a:bodyPr lIns="90000" tIns="45000" rIns="90000" bIns="45000" anchor="ctr" anchorCtr="1">
            <a:noAutofit/>
          </a:bodyPr>
          <a:lstStyle/>
          <a:p>
            <a:pPr algn="ctr">
              <a:buNone/>
            </a:pPr>
            <a:r>
              <a:rPr lang="en-CA" sz="1800" b="0" strike="noStrike" spc="-1">
                <a:latin typeface="Arial"/>
              </a:rPr>
              <a:t>s</a:t>
            </a:r>
          </a:p>
        </p:txBody>
      </p:sp>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and Resilience</a:t>
            </a:r>
          </a:p>
        </p:txBody>
      </p:sp>
      <p:sp>
        <p:nvSpPr>
          <p:cNvPr id="418" name="PlaceHolder 2"/>
          <p:cNvSpPr>
            <a:spLocks noGrp="1"/>
          </p:cNvSpPr>
          <p:nvPr>
            <p:ph/>
          </p:nvPr>
        </p:nvSpPr>
        <p:spPr>
          <a:xfrm>
            <a:off x="424800" y="1051200"/>
            <a:ext cx="10994400" cy="5050800"/>
          </a:xfrm>
          <a:prstGeom prst="rect">
            <a:avLst/>
          </a:prstGeom>
          <a:noFill/>
          <a:ln w="0">
            <a:noFill/>
          </a:ln>
        </p:spPr>
        <p:txBody>
          <a:bodyPr lIns="0" tIns="0" rIns="0" bIns="0" anchor="t">
            <a:normAutofit fontScale="95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Iterative delivery</a:t>
            </a:r>
          </a:p>
          <a:p>
            <a:pPr marL="864000" lvl="1" indent="-324000">
              <a:spcBef>
                <a:spcPts val="567"/>
              </a:spcBef>
              <a:buClr>
                <a:srgbClr val="000000"/>
              </a:buClr>
              <a:buSzPct val="45000"/>
              <a:buFont typeface="Wingdings" charset="2"/>
              <a:buChar char=""/>
            </a:pPr>
            <a:r>
              <a:rPr lang="en-CA" sz="1800" b="0" strike="noStrike" spc="-1">
                <a:latin typeface="Nirmala UI Semilight"/>
              </a:rPr>
              <a:t>Builds system redundancy and recovery capability</a:t>
            </a:r>
          </a:p>
          <a:p>
            <a:pPr marL="432000" indent="-324000">
              <a:spcBef>
                <a:spcPts val="1134"/>
              </a:spcBef>
              <a:buClr>
                <a:srgbClr val="000000"/>
              </a:buClr>
              <a:buSzPct val="45000"/>
              <a:buFont typeface="Wingdings" charset="2"/>
              <a:buChar char=""/>
            </a:pPr>
            <a:r>
              <a:rPr lang="en-CA" sz="2400" b="0" strike="noStrike" spc="-1">
                <a:latin typeface="Nirmala UI Semilight"/>
              </a:rPr>
              <a:t>Scrum uses short sprints </a:t>
            </a:r>
          </a:p>
          <a:p>
            <a:pPr marL="864000" lvl="1" indent="-324000">
              <a:spcBef>
                <a:spcPts val="567"/>
              </a:spcBef>
              <a:buClr>
                <a:srgbClr val="000000"/>
              </a:buClr>
              <a:buSzPct val="45000"/>
              <a:buFont typeface="Wingdings" charset="2"/>
              <a:buChar char=""/>
            </a:pPr>
            <a:r>
              <a:rPr lang="en-CA" sz="1800" b="0" strike="noStrike" spc="-1">
                <a:latin typeface="Nirmala UI Semilight"/>
              </a:rPr>
              <a:t>Ensure that software and systems are developed, tested, and deployed in small, recoverable increments which supports early identification of potential points of failure</a:t>
            </a:r>
          </a:p>
          <a:p>
            <a:pPr marL="432000" indent="-324000">
              <a:spcBef>
                <a:spcPts val="1134"/>
              </a:spcBef>
              <a:buClr>
                <a:srgbClr val="000000"/>
              </a:buClr>
              <a:buSzPct val="45000"/>
              <a:buFont typeface="Wingdings" charset="2"/>
              <a:buChar char=""/>
            </a:pPr>
            <a:r>
              <a:rPr lang="en-CA" sz="2400" b="0" strike="noStrike" spc="-1">
                <a:latin typeface="Nirmala UI Semilight"/>
              </a:rPr>
              <a:t>Improves resilience by having</a:t>
            </a:r>
          </a:p>
          <a:p>
            <a:pPr marL="864000" lvl="1" indent="-324000">
              <a:spcBef>
                <a:spcPts val="567"/>
              </a:spcBef>
              <a:buClr>
                <a:srgbClr val="000000"/>
              </a:buClr>
              <a:buSzPct val="45000"/>
              <a:buFont typeface="Wingdings" charset="2"/>
              <a:buChar char=""/>
            </a:pPr>
            <a:r>
              <a:rPr lang="en-CA" sz="1800" b="0" i="1" strike="noStrike" spc="-1">
                <a:latin typeface="Nirmala UI Semilight"/>
              </a:rPr>
              <a:t>Smaller blast radius:</a:t>
            </a:r>
            <a:r>
              <a:rPr lang="en-CA" sz="1800" b="0" strike="noStrike" spc="-1">
                <a:latin typeface="Nirmala UI Semilight"/>
              </a:rPr>
              <a:t> If a deployment fails, only a limited set of features are affected</a:t>
            </a:r>
          </a:p>
          <a:p>
            <a:pPr marL="864000" lvl="1" indent="-324000">
              <a:spcBef>
                <a:spcPts val="567"/>
              </a:spcBef>
              <a:buClr>
                <a:srgbClr val="000000"/>
              </a:buClr>
              <a:buSzPct val="45000"/>
              <a:buFont typeface="Wingdings" charset="2"/>
              <a:buChar char=""/>
            </a:pPr>
            <a:r>
              <a:rPr lang="en-CA" sz="1800" b="0" i="1" strike="noStrike" spc="-1">
                <a:latin typeface="Nirmala UI Semilight"/>
              </a:rPr>
              <a:t>Frequent integration/testing:</a:t>
            </a:r>
            <a:r>
              <a:rPr lang="en-CA" sz="1800" b="0" strike="noStrike" spc="-1">
                <a:latin typeface="Nirmala UI Semilight"/>
              </a:rPr>
              <a:t> Continuous validation ensures the system is always in a working state</a:t>
            </a:r>
          </a:p>
          <a:p>
            <a:pPr marL="864000" lvl="1" indent="-324000">
              <a:spcBef>
                <a:spcPts val="567"/>
              </a:spcBef>
              <a:buClr>
                <a:srgbClr val="000000"/>
              </a:buClr>
              <a:buSzPct val="45000"/>
              <a:buFont typeface="Wingdings" charset="2"/>
              <a:buChar char=""/>
            </a:pPr>
            <a:r>
              <a:rPr lang="en-CA" sz="1800" b="0" i="1" strike="noStrike" spc="-1">
                <a:latin typeface="Nirmala UI Semilight"/>
              </a:rPr>
              <a:t>Regular delivery of value: </a:t>
            </a:r>
            <a:r>
              <a:rPr lang="en-CA" sz="1800" b="0" strike="noStrike" spc="-1">
                <a:latin typeface="Nirmala UI Semilight"/>
              </a:rPr>
              <a:t>If a disruption occurs, previously delivered increments remain usable and stable, and reduces time to recovery</a:t>
            </a:r>
          </a:p>
          <a:p>
            <a:pPr marL="864000" lvl="1" indent="-324000">
              <a:spcBef>
                <a:spcPts val="567"/>
              </a:spcBef>
              <a:buClr>
                <a:srgbClr val="000000"/>
              </a:buClr>
              <a:buSzPct val="45000"/>
              <a:buFont typeface="Wingdings" charset="2"/>
              <a:buChar char=""/>
            </a:pPr>
            <a:r>
              <a:rPr lang="en-CA" sz="1800" b="0" strike="noStrike" spc="-1">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a:latin typeface="Nirmala UI Semilight"/>
              </a:rPr>
              <a:t>A financial services platform using Scrum deploys new modules every two weeks</a:t>
            </a:r>
          </a:p>
          <a:p>
            <a:pPr marL="1296000" lvl="2" indent="-288000">
              <a:spcBef>
                <a:spcPts val="850"/>
              </a:spcBef>
              <a:buClr>
                <a:srgbClr val="000000"/>
              </a:buClr>
              <a:buSzPct val="45000"/>
              <a:buFont typeface="Wingdings" charset="2"/>
              <a:buChar char=""/>
            </a:pPr>
            <a:r>
              <a:rPr lang="en-CA" sz="1400" b="0" strike="noStrike" spc="-1">
                <a:latin typeface="Nirmala UI Semilight"/>
              </a:rPr>
              <a:t>When a database migration issue arises, rollback is simple: only the sprint’s incremental update needs to be reverted, not the entire system</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and Resilience</a:t>
            </a:r>
          </a:p>
        </p:txBody>
      </p:sp>
      <p:sp>
        <p:nvSpPr>
          <p:cNvPr id="420" name="PlaceHolder 2"/>
          <p:cNvSpPr>
            <a:spLocks noGrp="1"/>
          </p:cNvSpPr>
          <p:nvPr>
            <p:ph/>
          </p:nvPr>
        </p:nvSpPr>
        <p:spPr>
          <a:xfrm>
            <a:off x="424800" y="1051200"/>
            <a:ext cx="10994400" cy="16081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Embedded inspection and adaptation</a:t>
            </a:r>
          </a:p>
          <a:p>
            <a:pPr marL="864000" lvl="1" indent="-324000">
              <a:spcBef>
                <a:spcPts val="567"/>
              </a:spcBef>
              <a:buClr>
                <a:srgbClr val="000000"/>
              </a:buClr>
              <a:buSzPct val="45000"/>
              <a:buFont typeface="Wingdings" charset="2"/>
              <a:buChar char=""/>
            </a:pPr>
            <a:r>
              <a:rPr lang="en-CA" sz="1800" b="0" strike="noStrike" spc="-1">
                <a:latin typeface="Nirmala UI Semilight"/>
              </a:rPr>
              <a:t>Empirical process control: inspect–adapt–transparency</a:t>
            </a:r>
          </a:p>
          <a:p>
            <a:pPr marL="864000" lvl="1" indent="-324000">
              <a:spcBef>
                <a:spcPts val="567"/>
              </a:spcBef>
              <a:buClr>
                <a:srgbClr val="000000"/>
              </a:buClr>
              <a:buSzPct val="45000"/>
              <a:buFont typeface="Wingdings" charset="2"/>
              <a:buChar char=""/>
            </a:pPr>
            <a:r>
              <a:rPr lang="en-CA" sz="1800" b="0" strike="noStrike" spc="-1">
                <a:latin typeface="Nirmala UI Semilight"/>
              </a:rPr>
              <a:t>These feedback loops create an organizational culture where failure is expected, analyzed, and used to improve recovery mechanisms for the products</a:t>
            </a:r>
          </a:p>
        </p:txBody>
      </p:sp>
      <p:pic>
        <p:nvPicPr>
          <p:cNvPr id="421" name="Picture 420"/>
          <p:cNvPicPr/>
          <p:nvPr/>
        </p:nvPicPr>
        <p:blipFill>
          <a:blip r:embed="rId2"/>
          <a:stretch/>
        </p:blipFill>
        <p:spPr>
          <a:xfrm>
            <a:off x="1823040" y="3026520"/>
            <a:ext cx="8457120" cy="245016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and Resilience</a:t>
            </a:r>
          </a:p>
        </p:txBody>
      </p:sp>
      <p:sp>
        <p:nvSpPr>
          <p:cNvPr id="42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Cross-functional teams reduce single points of failure</a:t>
            </a:r>
          </a:p>
          <a:p>
            <a:pPr marL="864000" lvl="1" indent="-324000">
              <a:spcBef>
                <a:spcPts val="567"/>
              </a:spcBef>
              <a:buClr>
                <a:srgbClr val="000000"/>
              </a:buClr>
              <a:buSzPct val="45000"/>
              <a:buFont typeface="Wingdings" charset="2"/>
              <a:buChar char=""/>
            </a:pPr>
            <a:r>
              <a:rPr lang="en-CA" sz="1800" b="0" strike="noStrike" spc="-1">
                <a:latin typeface="Nirmala UI Semilight"/>
              </a:rPr>
              <a:t>Naturally distributes knowledge and responsibility across roles</a:t>
            </a:r>
          </a:p>
          <a:p>
            <a:pPr marL="864000" lvl="1" indent="-324000">
              <a:spcBef>
                <a:spcPts val="567"/>
              </a:spcBef>
              <a:buClr>
                <a:srgbClr val="000000"/>
              </a:buClr>
              <a:buSzPct val="45000"/>
              <a:buFont typeface="Wingdings" charset="2"/>
              <a:buChar char=""/>
            </a:pPr>
            <a:r>
              <a:rPr lang="en-CA" sz="1800" b="0" strike="noStrike" spc="-1">
                <a:latin typeface="Nirmala UI Semilight"/>
              </a:rPr>
              <a:t>Reduces organizational fragility</a:t>
            </a:r>
          </a:p>
          <a:p>
            <a:pPr marL="1296000" lvl="2" indent="-288000">
              <a:spcBef>
                <a:spcPts val="850"/>
              </a:spcBef>
              <a:buClr>
                <a:srgbClr val="000000"/>
              </a:buClr>
              <a:buSzPct val="45000"/>
              <a:buFont typeface="Wingdings" charset="2"/>
              <a:buChar char=""/>
            </a:pPr>
            <a:r>
              <a:rPr lang="en-CA" sz="1400" b="0" strike="noStrike" spc="-1">
                <a:latin typeface="Nirmala UI Semilight"/>
              </a:rPr>
              <a:t>Developers, testers, and ops staff collaborate daily: no “handoff silos”</a:t>
            </a:r>
          </a:p>
          <a:p>
            <a:pPr marL="1296000" lvl="2" indent="-288000">
              <a:spcBef>
                <a:spcPts val="850"/>
              </a:spcBef>
              <a:buClr>
                <a:srgbClr val="000000"/>
              </a:buClr>
              <a:buSzPct val="45000"/>
              <a:buFont typeface="Wingdings" charset="2"/>
              <a:buChar char=""/>
            </a:pPr>
            <a:r>
              <a:rPr lang="en-CA" sz="1400" b="0" strike="noStrike" spc="-1">
                <a:latin typeface="Nirmala UI Semilight"/>
              </a:rPr>
              <a:t>Knowledge sharing collaborative processes ensures redundancy in expertise</a:t>
            </a:r>
          </a:p>
          <a:p>
            <a:pPr marL="1296000" lvl="2" indent="-288000">
              <a:spcBef>
                <a:spcPts val="850"/>
              </a:spcBef>
              <a:buClr>
                <a:srgbClr val="000000"/>
              </a:buClr>
              <a:buSzPct val="45000"/>
              <a:buFont typeface="Wingdings" charset="2"/>
              <a:buChar char=""/>
            </a:pPr>
            <a:r>
              <a:rPr lang="en-CA" sz="1400" b="0" strike="noStrike" spc="-1">
                <a:latin typeface="Nirmala UI Semilight"/>
              </a:rPr>
              <a:t>Avoids having only one group or individual who understands the system resilience</a:t>
            </a:r>
          </a:p>
          <a:p>
            <a:pPr marL="864000" lvl="1" indent="-324000">
              <a:spcBef>
                <a:spcPts val="567"/>
              </a:spcBef>
              <a:buClr>
                <a:srgbClr val="000000"/>
              </a:buClr>
              <a:buSzPct val="45000"/>
              <a:buFont typeface="Wingdings" charset="2"/>
              <a:buChar char=""/>
            </a:pPr>
            <a:r>
              <a:rPr lang="en-CA" sz="1800" b="0" strike="noStrike" spc="-1">
                <a:latin typeface="Nirmala UI Semilight"/>
              </a:rPr>
              <a:t>Resilience knowledge about the application</a:t>
            </a:r>
          </a:p>
          <a:p>
            <a:pPr marL="1296000" lvl="2" indent="-288000">
              <a:spcBef>
                <a:spcPts val="850"/>
              </a:spcBef>
              <a:buClr>
                <a:srgbClr val="000000"/>
              </a:buClr>
              <a:buSzPct val="45000"/>
              <a:buFont typeface="Wingdings" charset="2"/>
              <a:buChar char=""/>
            </a:pPr>
            <a:r>
              <a:rPr lang="en-CA" sz="1400" b="0" strike="noStrike" spc="-1">
                <a:latin typeface="Nirmala UI Semilight"/>
              </a:rPr>
              <a:t>Becomes an emergent property of how the team operates</a:t>
            </a:r>
          </a:p>
          <a:p>
            <a:pPr marL="1296000" lvl="2" indent="-288000">
              <a:spcBef>
                <a:spcPts val="850"/>
              </a:spcBef>
              <a:buClr>
                <a:srgbClr val="000000"/>
              </a:buClr>
              <a:buSzPct val="45000"/>
              <a:buFont typeface="Wingdings" charset="2"/>
              <a:buChar char=""/>
            </a:pPr>
            <a:r>
              <a:rPr lang="en-CA" sz="1400" b="0" strike="noStrike" spc="-1">
                <a:latin typeface="Nirmala UI Semilight"/>
              </a:rPr>
              <a:t>Not something added on later</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Spiral methodology</a:t>
            </a:r>
          </a:p>
        </p:txBody>
      </p:sp>
      <p:sp>
        <p:nvSpPr>
          <p:cNvPr id="425" name="PlaceHolder 2"/>
          <p:cNvSpPr>
            <a:spLocks noGrp="1"/>
          </p:cNvSpPr>
          <p:nvPr>
            <p:ph/>
          </p:nvPr>
        </p:nvSpPr>
        <p:spPr>
          <a:xfrm>
            <a:off x="424800" y="1051200"/>
            <a:ext cx="58712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Developed by Barry Boehm in 1986</a:t>
            </a:r>
          </a:p>
          <a:p>
            <a:pPr marL="864000" lvl="1" indent="-324000">
              <a:spcBef>
                <a:spcPts val="567"/>
              </a:spcBef>
              <a:buClr>
                <a:srgbClr val="000000"/>
              </a:buClr>
              <a:buSzPct val="45000"/>
              <a:buFont typeface="Wingdings" charset="2"/>
              <a:buChar char=""/>
            </a:pPr>
            <a:r>
              <a:rPr lang="en-CA" sz="1800" b="0" strike="noStrike" spc="-1">
                <a:latin typeface="Nirmala UI Semilight"/>
              </a:rPr>
              <a:t>Spiral Model integrates elements of both design and prototyping-in-stages</a:t>
            </a:r>
          </a:p>
          <a:p>
            <a:pPr marL="864000" lvl="1" indent="-324000">
              <a:spcBef>
                <a:spcPts val="567"/>
              </a:spcBef>
              <a:buClr>
                <a:srgbClr val="000000"/>
              </a:buClr>
              <a:buSzPct val="45000"/>
              <a:buFont typeface="Wingdings" charset="2"/>
              <a:buChar char=""/>
            </a:pPr>
            <a:r>
              <a:rPr lang="en-CA" sz="1800" b="0" strike="noStrike" spc="-1">
                <a:latin typeface="Nirmala UI Semilight"/>
              </a:rPr>
              <a:t>Introduced iterative development into the waterfall approach</a:t>
            </a:r>
          </a:p>
          <a:p>
            <a:pPr marL="432000" indent="-324000">
              <a:spcBef>
                <a:spcPts val="1134"/>
              </a:spcBef>
              <a:buClr>
                <a:srgbClr val="000000"/>
              </a:buClr>
              <a:buSzPct val="45000"/>
              <a:buFont typeface="Wingdings" charset="2"/>
              <a:buChar char=""/>
            </a:pPr>
            <a:r>
              <a:rPr lang="en-CA" sz="2400" b="0" strike="noStrike" spc="-1">
                <a:latin typeface="Nirmala UI Semilight"/>
              </a:rPr>
              <a:t>Emphasizes risk-driven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Each iteration (or “spiral”) is designed to identify and reduce key risks early</a:t>
            </a:r>
          </a:p>
          <a:p>
            <a:pPr marL="864000" lvl="1" indent="-324000">
              <a:spcBef>
                <a:spcPts val="567"/>
              </a:spcBef>
              <a:buClr>
                <a:srgbClr val="000000"/>
              </a:buClr>
              <a:buSzPct val="45000"/>
              <a:buFont typeface="Wingdings" charset="2"/>
              <a:buChar char=""/>
            </a:pPr>
            <a:r>
              <a:rPr lang="en-CA" sz="1800" b="0" strike="noStrike" spc="-1">
                <a:latin typeface="Nirmala UI Semilight"/>
              </a:rPr>
              <a:t>Including technical, financial, operational organizational</a:t>
            </a:r>
          </a:p>
          <a:p>
            <a:pPr marL="864000" lvl="1" indent="-324000">
              <a:spcBef>
                <a:spcPts val="567"/>
              </a:spcBef>
              <a:buClr>
                <a:srgbClr val="000000"/>
              </a:buClr>
              <a:buSzPct val="45000"/>
              <a:buFont typeface="Wingdings" charset="2"/>
              <a:buChar char=""/>
            </a:pPr>
            <a:r>
              <a:rPr lang="en-CA" sz="1800" b="0" strike="noStrike" spc="-1">
                <a:latin typeface="Nirmala UI Semilight"/>
              </a:rPr>
              <a:t>Before committing to the next phase</a:t>
            </a:r>
          </a:p>
        </p:txBody>
      </p:sp>
      <p:pic>
        <p:nvPicPr>
          <p:cNvPr id="426" name="Picture 425"/>
          <p:cNvPicPr/>
          <p:nvPr/>
        </p:nvPicPr>
        <p:blipFill>
          <a:blip r:embed="rId2"/>
          <a:stretch/>
        </p:blipFill>
        <p:spPr>
          <a:xfrm>
            <a:off x="6562800" y="1338480"/>
            <a:ext cx="4514400" cy="40669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Phases of Each Spiral</a:t>
            </a:r>
          </a:p>
        </p:txBody>
      </p:sp>
      <p:sp>
        <p:nvSpPr>
          <p:cNvPr id="42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Each cycle follows four repeating stages</a:t>
            </a:r>
          </a:p>
          <a:p>
            <a:pPr marL="864000" lvl="1" indent="-324000">
              <a:spcBef>
                <a:spcPts val="567"/>
              </a:spcBef>
              <a:buClr>
                <a:srgbClr val="000000"/>
              </a:buClr>
              <a:buSzPct val="45000"/>
              <a:buFont typeface="Wingdings" charset="2"/>
              <a:buChar char=""/>
            </a:pPr>
            <a:r>
              <a:rPr lang="en-CA" sz="1800" b="0" strike="noStrike" spc="-1">
                <a:latin typeface="Nirmala UI Semilight"/>
              </a:rPr>
              <a:t>Objective setting and planning</a:t>
            </a:r>
          </a:p>
          <a:p>
            <a:pPr marL="1296000" lvl="2" indent="-288000">
              <a:spcBef>
                <a:spcPts val="850"/>
              </a:spcBef>
              <a:buClr>
                <a:srgbClr val="000000"/>
              </a:buClr>
              <a:buSzPct val="45000"/>
              <a:buFont typeface="Wingdings" charset="2"/>
              <a:buChar char=""/>
            </a:pPr>
            <a:r>
              <a:rPr lang="en-CA" sz="1400" b="0" strike="noStrike" spc="-1">
                <a:latin typeface="Nirmala UI Semilight"/>
              </a:rPr>
              <a:t>Define goals, constraints, and alternatives for the iteration</a:t>
            </a:r>
          </a:p>
          <a:p>
            <a:pPr marL="1296000" lvl="2" indent="-288000">
              <a:spcBef>
                <a:spcPts val="850"/>
              </a:spcBef>
              <a:buClr>
                <a:srgbClr val="000000"/>
              </a:buClr>
              <a:buSzPct val="45000"/>
              <a:buFont typeface="Wingdings" charset="2"/>
              <a:buChar char=""/>
            </a:pPr>
            <a:r>
              <a:rPr lang="en-CA" sz="1400" b="0" strike="noStrike" spc="-1">
                <a:latin typeface="Nirmala UI Semilight"/>
              </a:rPr>
              <a:t>Determine what risks could impact progress</a:t>
            </a:r>
          </a:p>
          <a:p>
            <a:pPr marL="864000" lvl="1" indent="-324000">
              <a:spcBef>
                <a:spcPts val="567"/>
              </a:spcBef>
              <a:buClr>
                <a:srgbClr val="000000"/>
              </a:buClr>
              <a:buSzPct val="45000"/>
              <a:buFont typeface="Wingdings" charset="2"/>
              <a:buChar char=""/>
            </a:pPr>
            <a:r>
              <a:rPr lang="en-CA" sz="1800" b="0" strike="noStrike" spc="-1">
                <a:latin typeface="Nirmala UI Semilight"/>
              </a:rPr>
              <a:t>Risk analysis and evaluation</a:t>
            </a:r>
          </a:p>
          <a:p>
            <a:pPr marL="1296000" lvl="2" indent="-288000">
              <a:spcBef>
                <a:spcPts val="850"/>
              </a:spcBef>
              <a:buClr>
                <a:srgbClr val="000000"/>
              </a:buClr>
              <a:buSzPct val="45000"/>
              <a:buFont typeface="Wingdings" charset="2"/>
              <a:buChar char=""/>
            </a:pPr>
            <a:r>
              <a:rPr lang="en-CA" sz="1400" b="0" strike="noStrike" spc="-1">
                <a:latin typeface="Nirmala UI Semilight"/>
              </a:rPr>
              <a:t>Identify and assess risks in technical, operational, or business dimensions</a:t>
            </a:r>
          </a:p>
          <a:p>
            <a:pPr marL="1296000" lvl="2" indent="-288000">
              <a:spcBef>
                <a:spcPts val="850"/>
              </a:spcBef>
              <a:buClr>
                <a:srgbClr val="000000"/>
              </a:buClr>
              <a:buSzPct val="45000"/>
              <a:buFont typeface="Wingdings" charset="2"/>
              <a:buChar char=""/>
            </a:pPr>
            <a:r>
              <a:rPr lang="en-CA" sz="1400" b="0" strike="noStrike" spc="-1">
                <a:latin typeface="Nirmala UI Semilight"/>
              </a:rPr>
              <a:t>Develop mitigation strategies or prototypes to address them</a:t>
            </a:r>
          </a:p>
          <a:p>
            <a:pPr marL="864000" lvl="1" indent="-324000">
              <a:spcBef>
                <a:spcPts val="567"/>
              </a:spcBef>
              <a:buClr>
                <a:srgbClr val="000000"/>
              </a:buClr>
              <a:buSzPct val="45000"/>
              <a:buFont typeface="Wingdings" charset="2"/>
              <a:buChar char=""/>
            </a:pPr>
            <a:r>
              <a:rPr lang="en-CA" sz="1800" b="0" strike="noStrike" spc="-1">
                <a:latin typeface="Nirmala UI Semilight"/>
              </a:rPr>
              <a:t>Development and validation</a:t>
            </a:r>
          </a:p>
          <a:p>
            <a:pPr marL="1296000" lvl="2" indent="-288000">
              <a:spcBef>
                <a:spcPts val="850"/>
              </a:spcBef>
              <a:buClr>
                <a:srgbClr val="000000"/>
              </a:buClr>
              <a:buSzPct val="45000"/>
              <a:buFont typeface="Wingdings" charset="2"/>
              <a:buChar char=""/>
            </a:pPr>
            <a:r>
              <a:rPr lang="en-CA" sz="1400" b="0" strike="noStrike" spc="-1">
                <a:latin typeface="Nirmala UI Semilight"/>
              </a:rPr>
              <a:t>Build and test deliverables (could be a prototype, a process change, or an operational control)</a:t>
            </a:r>
          </a:p>
          <a:p>
            <a:pPr marL="1296000" lvl="2" indent="-288000">
              <a:spcBef>
                <a:spcPts val="850"/>
              </a:spcBef>
              <a:buClr>
                <a:srgbClr val="000000"/>
              </a:buClr>
              <a:buSzPct val="45000"/>
              <a:buFont typeface="Wingdings" charset="2"/>
              <a:buChar char=""/>
            </a:pPr>
            <a:r>
              <a:rPr lang="en-CA" sz="1400" b="0" strike="noStrike" spc="-1">
                <a:latin typeface="Nirmala UI Semilight"/>
              </a:rPr>
              <a:t>Incorporate feedback and validate against objectives</a:t>
            </a:r>
          </a:p>
          <a:p>
            <a:pPr marL="864000" lvl="1" indent="-324000">
              <a:spcBef>
                <a:spcPts val="567"/>
              </a:spcBef>
              <a:buClr>
                <a:srgbClr val="000000"/>
              </a:buClr>
              <a:buSzPct val="45000"/>
              <a:buFont typeface="Wingdings" charset="2"/>
              <a:buChar char=""/>
            </a:pPr>
            <a:r>
              <a:rPr lang="en-CA" sz="1800" b="0" strike="noStrike" spc="-1">
                <a:latin typeface="Nirmala UI Semilight"/>
              </a:rPr>
              <a:t>Review and planning for next iteration</a:t>
            </a:r>
          </a:p>
          <a:p>
            <a:pPr marL="1296000" lvl="2" indent="-288000">
              <a:spcBef>
                <a:spcPts val="850"/>
              </a:spcBef>
              <a:buClr>
                <a:srgbClr val="000000"/>
              </a:buClr>
              <a:buSzPct val="45000"/>
              <a:buFont typeface="Wingdings" charset="2"/>
              <a:buChar char=""/>
            </a:pPr>
            <a:r>
              <a:rPr lang="en-CA" sz="1400" b="0" strike="noStrike" spc="-1">
                <a:latin typeface="Nirmala UI Semilight"/>
              </a:rPr>
              <a:t>Evaluate results and decide whether to continue, adjust, or terminate the project</a:t>
            </a:r>
          </a:p>
          <a:p>
            <a:pPr marL="1296000" lvl="2" indent="-288000">
              <a:spcBef>
                <a:spcPts val="850"/>
              </a:spcBef>
              <a:buClr>
                <a:srgbClr val="000000"/>
              </a:buClr>
              <a:buSzPct val="45000"/>
              <a:buFont typeface="Wingdings" charset="2"/>
              <a:buChar char=""/>
            </a:pPr>
            <a:r>
              <a:rPr lang="en-CA" sz="1400" b="0" strike="noStrike" spc="-1">
                <a:latin typeface="Nirmala UI Semilight"/>
              </a:rPr>
              <a:t>Plan the next spiral with updated risk insights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Spiral methodology</a:t>
            </a:r>
          </a:p>
        </p:txBody>
      </p:sp>
      <p:sp>
        <p:nvSpPr>
          <p:cNvPr id="430" name="PlaceHolder 2"/>
          <p:cNvSpPr>
            <a:spLocks noGrp="1"/>
          </p:cNvSpPr>
          <p:nvPr>
            <p:ph/>
          </p:nvPr>
        </p:nvSpPr>
        <p:spPr>
          <a:xfrm>
            <a:off x="491400" y="103212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Key characteristics</a:t>
            </a:r>
          </a:p>
          <a:p>
            <a:pPr marL="864000" lvl="1" indent="-324000">
              <a:spcBef>
                <a:spcPts val="567"/>
              </a:spcBef>
              <a:buClr>
                <a:srgbClr val="000000"/>
              </a:buClr>
              <a:buSzPct val="45000"/>
              <a:buFont typeface="Wingdings" charset="2"/>
              <a:buChar char=""/>
            </a:pPr>
            <a:r>
              <a:rPr lang="en-CA" sz="1800" b="0" i="1" strike="noStrike" spc="-1">
                <a:latin typeface="Nirmala UI Semilight"/>
              </a:rPr>
              <a:t>Iterative</a:t>
            </a:r>
            <a:r>
              <a:rPr lang="en-CA" sz="1800" b="0" strike="noStrike" spc="-1">
                <a:latin typeface="Nirmala UI Semilight"/>
              </a:rPr>
              <a:t>: Continuous refinement rather than a one-time plan</a:t>
            </a:r>
          </a:p>
          <a:p>
            <a:pPr marL="864000" lvl="1" indent="-324000">
              <a:spcBef>
                <a:spcPts val="567"/>
              </a:spcBef>
              <a:buClr>
                <a:srgbClr val="000000"/>
              </a:buClr>
              <a:buSzPct val="45000"/>
              <a:buFont typeface="Wingdings" charset="2"/>
              <a:buChar char=""/>
            </a:pPr>
            <a:r>
              <a:rPr lang="en-CA" sz="1800" b="0" i="1" strike="noStrike" spc="-1">
                <a:latin typeface="Nirmala UI Semilight"/>
              </a:rPr>
              <a:t>Risk-driven</a:t>
            </a:r>
            <a:r>
              <a:rPr lang="en-CA" sz="1800" b="0" strike="noStrike" spc="-1">
                <a:latin typeface="Nirmala UI Semilight"/>
              </a:rPr>
              <a:t>: Every cycle begins with risk assessment and mitigation</a:t>
            </a:r>
          </a:p>
          <a:p>
            <a:pPr marL="864000" lvl="1" indent="-324000">
              <a:spcBef>
                <a:spcPts val="567"/>
              </a:spcBef>
              <a:buClr>
                <a:srgbClr val="000000"/>
              </a:buClr>
              <a:buSzPct val="45000"/>
              <a:buFont typeface="Wingdings" charset="2"/>
              <a:buChar char=""/>
            </a:pPr>
            <a:r>
              <a:rPr lang="en-CA" sz="1800" b="0" i="1" strike="noStrike" spc="-1">
                <a:latin typeface="Nirmala UI Semilight"/>
              </a:rPr>
              <a:t>Flexible</a:t>
            </a:r>
            <a:r>
              <a:rPr lang="en-CA" sz="1800" b="0" strike="noStrike" spc="-1">
                <a:latin typeface="Nirmala UI Semilight"/>
              </a:rPr>
              <a:t>: Supports changes as understanding deepens</a:t>
            </a:r>
          </a:p>
          <a:p>
            <a:pPr marL="864000" lvl="1" indent="-324000">
              <a:spcBef>
                <a:spcPts val="567"/>
              </a:spcBef>
              <a:buClr>
                <a:srgbClr val="000000"/>
              </a:buClr>
              <a:buSzPct val="45000"/>
              <a:buFont typeface="Wingdings" charset="2"/>
              <a:buChar char=""/>
            </a:pPr>
            <a:r>
              <a:rPr lang="en-CA" sz="1800" b="0" i="1" strike="noStrike" spc="-1">
                <a:latin typeface="Nirmala UI Semilight"/>
              </a:rPr>
              <a:t>Stakeholder Involvement</a:t>
            </a:r>
            <a:r>
              <a:rPr lang="en-CA" sz="1800" b="0" strike="noStrike" spc="-1">
                <a:latin typeface="Nirmala UI Semilight"/>
              </a:rPr>
              <a:t>: Users and sponsors participate in reviewing progress and validating outcomes</a:t>
            </a:r>
          </a:p>
          <a:p>
            <a:pPr marL="432000" indent="-324000">
              <a:spcBef>
                <a:spcPts val="1134"/>
              </a:spcBef>
              <a:buClr>
                <a:srgbClr val="000000"/>
              </a:buClr>
              <a:buSzPct val="45000"/>
              <a:buFont typeface="Wingdings" charset="2"/>
              <a:buChar char=""/>
            </a:pPr>
            <a:r>
              <a:rPr lang="en-CA" sz="2400" b="0" strike="noStrike" spc="-1">
                <a:latin typeface="Nirmala UI Semilight"/>
              </a:rPr>
              <a:t>Relevance to risk and resilience</a:t>
            </a:r>
          </a:p>
          <a:p>
            <a:pPr marL="864000" lvl="1" indent="-324000">
              <a:spcBef>
                <a:spcPts val="567"/>
              </a:spcBef>
              <a:buClr>
                <a:srgbClr val="000000"/>
              </a:buClr>
              <a:buSzPct val="45000"/>
              <a:buFont typeface="Wingdings" charset="2"/>
              <a:buChar char=""/>
            </a:pPr>
            <a:r>
              <a:rPr lang="en-CA" sz="1800" b="0" strike="noStrike" spc="-1">
                <a:latin typeface="Nirmala UI Semilight"/>
              </a:rPr>
              <a:t>Models risk awareness as a process, not a one-time assessment</a:t>
            </a:r>
          </a:p>
          <a:p>
            <a:pPr marL="864000" lvl="1" indent="-324000">
              <a:spcBef>
                <a:spcPts val="567"/>
              </a:spcBef>
              <a:buClr>
                <a:srgbClr val="000000"/>
              </a:buClr>
              <a:buSzPct val="45000"/>
              <a:buFont typeface="Wingdings" charset="2"/>
              <a:buChar char=""/>
            </a:pPr>
            <a:r>
              <a:rPr lang="en-CA" sz="1800" b="0" strike="noStrike" spc="-1">
                <a:latin typeface="Nirmala UI Semilight"/>
              </a:rPr>
              <a:t>Encourages continuous improvement through iteration, similar to Agile retrospectives</a:t>
            </a:r>
          </a:p>
          <a:p>
            <a:pPr marL="864000" lvl="1" indent="-324000">
              <a:spcBef>
                <a:spcPts val="567"/>
              </a:spcBef>
              <a:buClr>
                <a:srgbClr val="000000"/>
              </a:buClr>
              <a:buSzPct val="45000"/>
              <a:buFont typeface="Wingdings" charset="2"/>
              <a:buChar char=""/>
            </a:pPr>
            <a:r>
              <a:rPr lang="en-CA" sz="1800" b="0" strike="noStrike" spc="-1">
                <a:latin typeface="Nirmala UI Semilight"/>
              </a:rPr>
              <a:t>Aligns well with resilience thinking: learn, adapt, and improve after each cycle</a:t>
            </a:r>
          </a:p>
          <a:p>
            <a:pPr marL="864000" lvl="1" indent="-324000">
              <a:spcBef>
                <a:spcPts val="567"/>
              </a:spcBef>
              <a:buClr>
                <a:srgbClr val="000000"/>
              </a:buClr>
              <a:buSzPct val="45000"/>
              <a:buFont typeface="Wingdings" charset="2"/>
              <a:buChar char=""/>
            </a:pPr>
            <a:r>
              <a:rPr lang="en-CA" sz="1800" b="0" strike="noStrike" spc="-1">
                <a:latin typeface="Nirmala UI Semilight"/>
              </a:rPr>
              <a:t>Provides a structured yet adaptive approach to managing uncertainty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Scrum and Agile</a:t>
            </a:r>
          </a:p>
        </p:txBody>
      </p:sp>
      <p:sp>
        <p:nvSpPr>
          <p:cNvPr id="432"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Agile was the general term adopted in 2001</a:t>
            </a:r>
          </a:p>
          <a:p>
            <a:pPr marL="864000" lvl="1" indent="-324000">
              <a:spcBef>
                <a:spcPts val="567"/>
              </a:spcBef>
              <a:buClr>
                <a:srgbClr val="000000"/>
              </a:buClr>
              <a:buSzPct val="45000"/>
              <a:buFont typeface="Wingdings" charset="2"/>
              <a:buChar char=""/>
            </a:pPr>
            <a:r>
              <a:rPr lang="en-CA" sz="1800" b="0" strike="noStrike" spc="-1">
                <a:latin typeface="Nirmala UI Semilight"/>
              </a:rPr>
              <a:t>Defined by owners of adaptive methodologies that shared a similar approach to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Derived many of their ideas from their use of Scrum ideas</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Extreme Programming, Feature Driven Development</a:t>
            </a:r>
          </a:p>
          <a:p>
            <a:pPr marL="432000" indent="-324000">
              <a:spcBef>
                <a:spcPts val="1134"/>
              </a:spcBef>
              <a:buClr>
                <a:srgbClr val="000000"/>
              </a:buClr>
              <a:buSzPct val="45000"/>
              <a:buFont typeface="Wingdings" charset="2"/>
              <a:buChar char=""/>
            </a:pPr>
            <a:r>
              <a:rPr lang="en-CA" sz="2400" b="0" strike="noStrike" spc="-1">
                <a:latin typeface="Nirmala UI Semilight"/>
              </a:rPr>
              <a:t>Many of the features of Scrum were incorporated into the Agile Manifesto and the Agile Principles</a:t>
            </a:r>
          </a:p>
          <a:p>
            <a:pPr marL="864000" lvl="1" indent="-324000">
              <a:spcBef>
                <a:spcPts val="567"/>
              </a:spcBef>
              <a:buClr>
                <a:srgbClr val="000000"/>
              </a:buClr>
              <a:buSzPct val="45000"/>
              <a:buFont typeface="Wingdings" charset="2"/>
              <a:buChar char=""/>
            </a:pPr>
            <a:r>
              <a:rPr lang="en-CA" sz="1800" b="0" strike="noStrike" spc="-1">
                <a:latin typeface="Nirmala UI Semilight"/>
              </a:rPr>
              <a:t>Note that Scrum is NOT an Agile methodology, but its concepts were shared among Agile methodologies</a:t>
            </a:r>
          </a:p>
          <a:p>
            <a:pPr marL="864000" lvl="1" indent="-324000">
              <a:spcBef>
                <a:spcPts val="567"/>
              </a:spcBef>
              <a:buClr>
                <a:srgbClr val="000000"/>
              </a:buClr>
              <a:buSzPct val="45000"/>
              <a:buFont typeface="Wingdings" charset="2"/>
              <a:buChar char=""/>
            </a:pPr>
            <a:r>
              <a:rPr lang="en-CA" sz="1800" b="0" strike="noStrike" spc="-1">
                <a:latin typeface="Nirmala UI Semilight"/>
              </a:rPr>
              <a:t>Specifically: </a:t>
            </a:r>
          </a:p>
          <a:p>
            <a:pPr marL="1296000" lvl="2" indent="-288000">
              <a:spcBef>
                <a:spcPts val="850"/>
              </a:spcBef>
              <a:buClr>
                <a:srgbClr val="000000"/>
              </a:buClr>
              <a:buSzPct val="45000"/>
              <a:buFont typeface="Wingdings" charset="2"/>
              <a:buChar char=""/>
            </a:pPr>
            <a:r>
              <a:rPr lang="en-CA" sz="1400" b="0" strike="noStrike" spc="-1">
                <a:latin typeface="Nirmala UI Semilight"/>
              </a:rPr>
              <a:t>Individuals and interactions</a:t>
            </a:r>
          </a:p>
          <a:p>
            <a:pPr marL="1296000" lvl="2" indent="-288000">
              <a:spcBef>
                <a:spcPts val="850"/>
              </a:spcBef>
              <a:buClr>
                <a:srgbClr val="000000"/>
              </a:buClr>
              <a:buSzPct val="45000"/>
              <a:buFont typeface="Wingdings" charset="2"/>
              <a:buChar char=""/>
            </a:pPr>
            <a:r>
              <a:rPr lang="en-CA" sz="1400" b="0" strike="noStrike" spc="-1">
                <a:latin typeface="Nirmala UI Semilight"/>
              </a:rPr>
              <a:t>Working software prototypes</a:t>
            </a:r>
          </a:p>
          <a:p>
            <a:pPr marL="1296000" lvl="2" indent="-288000">
              <a:spcBef>
                <a:spcPts val="850"/>
              </a:spcBef>
              <a:buClr>
                <a:srgbClr val="000000"/>
              </a:buClr>
              <a:buSzPct val="45000"/>
              <a:buFont typeface="Wingdings" charset="2"/>
              <a:buChar char=""/>
            </a:pPr>
            <a:r>
              <a:rPr lang="en-CA" sz="1400" b="0" strike="noStrike" spc="-1">
                <a:latin typeface="Nirmala UI Semilight"/>
              </a:rPr>
              <a:t>Customer collaboration and feedback loops</a:t>
            </a:r>
          </a:p>
          <a:p>
            <a:pPr marL="1296000" lvl="2" indent="-288000">
              <a:spcBef>
                <a:spcPts val="850"/>
              </a:spcBef>
              <a:buClr>
                <a:srgbClr val="000000"/>
              </a:buClr>
              <a:buSzPct val="45000"/>
              <a:buFont typeface="Wingdings" charset="2"/>
              <a:buChar char=""/>
            </a:pPr>
            <a:r>
              <a:rPr lang="en-CA" sz="1400" b="0" strike="noStrike" spc="-1">
                <a:latin typeface="Nirmala UI Semilight"/>
              </a:rPr>
              <a:t>Responding to change in a planned systematic way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In real life</a:t>
            </a:r>
          </a:p>
        </p:txBody>
      </p:sp>
      <p:sp>
        <p:nvSpPr>
          <p:cNvPr id="32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For a lot of applications, the waterfall doesn’t work</a:t>
            </a:r>
          </a:p>
          <a:p>
            <a:pPr marL="864000" lvl="1" indent="-324000">
              <a:spcBef>
                <a:spcPts val="567"/>
              </a:spcBef>
              <a:buClr>
                <a:srgbClr val="000000"/>
              </a:buClr>
              <a:buSzPct val="45000"/>
              <a:buFont typeface="Wingdings" charset="2"/>
              <a:buChar char=""/>
            </a:pPr>
            <a:r>
              <a:rPr lang="en-CA" sz="1800" b="0" strike="noStrike" spc="-1">
                <a:latin typeface="Nirmala UI Semilight"/>
              </a:rPr>
              <a:t>There is often too much uncertainty and variation at each stage of the engineering cycle</a:t>
            </a:r>
          </a:p>
          <a:p>
            <a:pPr marL="864000" lvl="1" indent="-324000">
              <a:spcBef>
                <a:spcPts val="567"/>
              </a:spcBef>
              <a:buClr>
                <a:srgbClr val="000000"/>
              </a:buClr>
              <a:buSzPct val="45000"/>
              <a:buFont typeface="Wingdings" charset="2"/>
              <a:buChar char=""/>
            </a:pPr>
            <a:r>
              <a:rPr lang="en-CA" sz="1800" b="0" strike="noStrike" spc="-1">
                <a:latin typeface="Nirmala UI Semilight"/>
              </a:rPr>
              <a:t>Results in a lot of re-work as we respond to unplanned for change</a:t>
            </a:r>
          </a:p>
          <a:p>
            <a:pPr marL="432000" indent="-324000">
              <a:spcBef>
                <a:spcPts val="1134"/>
              </a:spcBef>
              <a:buClr>
                <a:srgbClr val="000000"/>
              </a:buClr>
              <a:buSzPct val="45000"/>
              <a:buFont typeface="Wingdings" charset="2"/>
              <a:buChar char=""/>
            </a:pPr>
            <a:r>
              <a:rPr lang="en-CA" sz="2400" b="0" strike="noStrike" spc="-1">
                <a:latin typeface="Nirmala UI Semilight"/>
              </a:rPr>
              <a:t>These problems are not just software related</a:t>
            </a:r>
          </a:p>
          <a:p>
            <a:pPr marL="864000" lvl="1" indent="-324000">
              <a:spcBef>
                <a:spcPts val="567"/>
              </a:spcBef>
              <a:buClr>
                <a:srgbClr val="000000"/>
              </a:buClr>
              <a:buSzPct val="45000"/>
              <a:buFont typeface="Wingdings" charset="2"/>
              <a:buChar char=""/>
            </a:pPr>
            <a:r>
              <a:rPr lang="en-CA" sz="1800" b="0" strike="noStrike" spc="-1">
                <a:latin typeface="Nirmala UI Semilight"/>
              </a:rPr>
              <a:t>They were common across a variety of industries</a:t>
            </a:r>
          </a:p>
          <a:p>
            <a:pPr marL="864000" lvl="1" indent="-324000">
              <a:spcBef>
                <a:spcPts val="567"/>
              </a:spcBef>
              <a:buClr>
                <a:srgbClr val="000000"/>
              </a:buClr>
              <a:buSzPct val="45000"/>
              <a:buFont typeface="Wingdings" charset="2"/>
              <a:buChar char=""/>
            </a:pPr>
            <a:r>
              <a:rPr lang="en-CA" sz="1800" b="0" strike="noStrike" spc="-1">
                <a:latin typeface="Nirmala UI Semilight"/>
              </a:rPr>
              <a:t>Various alternatives to the waterfall approach were being experimented with</a:t>
            </a:r>
          </a:p>
          <a:p>
            <a:pPr marL="432000" indent="-324000">
              <a:spcBef>
                <a:spcPts val="1134"/>
              </a:spcBef>
              <a:buClr>
                <a:srgbClr val="000000"/>
              </a:buClr>
              <a:buSzPct val="45000"/>
              <a:buFont typeface="Wingdings" charset="2"/>
              <a:buChar char=""/>
            </a:pPr>
            <a:r>
              <a:rPr lang="en-CA" sz="2400" b="0" strike="noStrike" spc="-1">
                <a:latin typeface="Nirmala UI Semilight"/>
              </a:rPr>
              <a:t>Collectively, these are referred to as adaptive methodologies</a:t>
            </a:r>
          </a:p>
          <a:p>
            <a:pPr marL="864000" lvl="1" indent="-324000">
              <a:spcBef>
                <a:spcPts val="567"/>
              </a:spcBef>
              <a:buClr>
                <a:srgbClr val="000000"/>
              </a:buClr>
              <a:buSzPct val="45000"/>
              <a:buFont typeface="Wingdings" charset="2"/>
              <a:buChar char=""/>
            </a:pPr>
            <a:r>
              <a:rPr lang="en-CA" sz="1800" b="0" strike="noStrike" spc="-1">
                <a:latin typeface="Nirmala UI Semilight"/>
              </a:rPr>
              <a:t>The continuously adapt to uncertainty and variations</a:t>
            </a:r>
          </a:p>
          <a:p>
            <a:pPr marL="864000" lvl="1" indent="-324000">
              <a:spcBef>
                <a:spcPts val="567"/>
              </a:spcBef>
              <a:buClr>
                <a:srgbClr val="000000"/>
              </a:buClr>
              <a:buSzPct val="45000"/>
              <a:buFont typeface="Wingdings" charset="2"/>
              <a:buChar char=""/>
            </a:pPr>
            <a:r>
              <a:rPr lang="en-CA" sz="1800" b="0" strike="noStrike" spc="-1">
                <a:latin typeface="Nirmala UI Semilight"/>
              </a:rPr>
              <a:t>Essentially incorporating risk and resilience into a production process</a:t>
            </a:r>
          </a:p>
          <a:p>
            <a:pPr marL="864000" lvl="1" indent="-324000">
              <a:spcBef>
                <a:spcPts val="567"/>
              </a:spcBef>
              <a:buClr>
                <a:srgbClr val="000000"/>
              </a:buClr>
              <a:buSzPct val="45000"/>
              <a:buFont typeface="Wingdings" charset="2"/>
              <a:buChar char=""/>
            </a:pPr>
            <a:r>
              <a:rPr lang="en-CA" sz="1800" b="0" strike="noStrike" spc="-1">
                <a:latin typeface="Nirmala UI Semilight"/>
              </a:rPr>
              <a:t>Most notable of these is Scrum</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Agile manifesto</a:t>
            </a:r>
          </a:p>
        </p:txBody>
      </p:sp>
      <p:sp>
        <p:nvSpPr>
          <p:cNvPr id="434"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Agile methodologies tend to incorporate Scrum practices</a:t>
            </a:r>
          </a:p>
          <a:p>
            <a:pPr marL="864000" lvl="1" indent="-324000">
              <a:spcBef>
                <a:spcPts val="567"/>
              </a:spcBef>
              <a:buClr>
                <a:srgbClr val="000000"/>
              </a:buClr>
              <a:buSzPct val="45000"/>
              <a:buFont typeface="Wingdings" charset="2"/>
              <a:buChar char=""/>
            </a:pPr>
            <a:r>
              <a:rPr lang="en-CA" sz="1800" b="0" strike="noStrike" spc="-1">
                <a:latin typeface="Nirmala UI Semilight"/>
              </a:rPr>
              <a:t>Scrum is focused on process</a:t>
            </a:r>
          </a:p>
          <a:p>
            <a:pPr marL="864000" lvl="1" indent="-324000">
              <a:spcBef>
                <a:spcPts val="567"/>
              </a:spcBef>
              <a:buClr>
                <a:srgbClr val="000000"/>
              </a:buClr>
              <a:buSzPct val="45000"/>
              <a:buFont typeface="Wingdings" charset="2"/>
              <a:buChar char=""/>
            </a:pPr>
            <a:r>
              <a:rPr lang="en-CA" sz="1800" b="0" strike="noStrike" spc="-1">
                <a:latin typeface="Nirmala UI Semilight"/>
              </a:rPr>
              <a:t>Agile tends to focus on the type of work done during the process</a:t>
            </a:r>
          </a:p>
          <a:p>
            <a:pPr marL="432000" indent="-324000">
              <a:spcBef>
                <a:spcPts val="1134"/>
              </a:spcBef>
              <a:buClr>
                <a:srgbClr val="000000"/>
              </a:buClr>
              <a:buSzPct val="45000"/>
              <a:buFont typeface="Wingdings" charset="2"/>
              <a:buChar char=""/>
            </a:pPr>
            <a:r>
              <a:rPr lang="en-CA" sz="2400" b="0" strike="noStrike" spc="-1">
                <a:latin typeface="Nirmala UI Semilight"/>
              </a:rPr>
              <a:t>Agile manifesto and principles</a:t>
            </a:r>
          </a:p>
          <a:p>
            <a:pPr marL="864000" lvl="1" indent="-324000">
              <a:spcBef>
                <a:spcPts val="567"/>
              </a:spcBef>
              <a:buClr>
                <a:srgbClr val="000000"/>
              </a:buClr>
              <a:buSzPct val="45000"/>
              <a:buFont typeface="Wingdings" charset="2"/>
              <a:buChar char=""/>
            </a:pPr>
            <a:r>
              <a:rPr lang="en-CA" sz="1800" b="0" strike="noStrike" spc="-1">
                <a:latin typeface="Nirmala UI Semilight"/>
              </a:rPr>
              <a:t>Summary of the common approach taken by the different Agile methodologies</a:t>
            </a:r>
          </a:p>
          <a:p>
            <a:pPr marL="864000" lvl="1" indent="-324000">
              <a:spcBef>
                <a:spcPts val="567"/>
              </a:spcBef>
              <a:buClr>
                <a:srgbClr val="000000"/>
              </a:buClr>
              <a:buSzPct val="45000"/>
              <a:buFont typeface="Wingdings" charset="2"/>
              <a:buChar char=""/>
            </a:pPr>
            <a:r>
              <a:rPr lang="en-CA" sz="1800" b="0" strike="noStrike" spc="-1">
                <a:latin typeface="Nirmala UI Semilight"/>
              </a:rPr>
              <a:t>The principles are a set of characteristics common to Agile teams</a:t>
            </a:r>
          </a:p>
          <a:p>
            <a:pPr marL="864000" lvl="1" indent="-324000">
              <a:spcBef>
                <a:spcPts val="567"/>
              </a:spcBef>
              <a:buClr>
                <a:srgbClr val="000000"/>
              </a:buClr>
              <a:buSzPct val="45000"/>
              <a:buFont typeface="Wingdings" charset="2"/>
              <a:buChar char=""/>
            </a:pPr>
            <a:r>
              <a:rPr lang="en-CA" sz="1800" b="0" strike="noStrike" spc="-1">
                <a:latin typeface="Nirmala UI Semilight"/>
              </a:rPr>
              <a:t>Each methodology has its own way of implementing the principles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Agile principles</a:t>
            </a:r>
          </a:p>
        </p:txBody>
      </p:sp>
      <p:sp>
        <p:nvSpPr>
          <p:cNvPr id="43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Agile principles</a:t>
            </a:r>
          </a:p>
          <a:p>
            <a:pPr marL="864000" lvl="1" indent="-324000">
              <a:spcBef>
                <a:spcPts val="567"/>
              </a:spcBef>
              <a:buClr>
                <a:srgbClr val="000000"/>
              </a:buClr>
              <a:buSzPct val="45000"/>
              <a:buFont typeface="Wingdings" charset="2"/>
              <a:buChar char=""/>
            </a:pPr>
            <a:r>
              <a:rPr lang="en-CA" sz="1800" b="0" strike="noStrike" spc="-1">
                <a:latin typeface="Nirmala UI Semilight"/>
              </a:rPr>
              <a:t>Our highest priority is to satisfy the customer through early and continuous delivery of valuable software</a:t>
            </a:r>
          </a:p>
          <a:p>
            <a:pPr marL="864000" lvl="1" indent="-324000">
              <a:spcBef>
                <a:spcPts val="567"/>
              </a:spcBef>
              <a:buClr>
                <a:srgbClr val="000000"/>
              </a:buClr>
              <a:buSzPct val="45000"/>
              <a:buFont typeface="Wingdings" charset="2"/>
              <a:buChar char=""/>
            </a:pPr>
            <a:r>
              <a:rPr lang="en-CA" sz="1800" b="0" strike="noStrike" spc="-1">
                <a:latin typeface="Nirmala UI Semilight"/>
              </a:rPr>
              <a:t>Welcome changing requirements, even late in development</a:t>
            </a:r>
          </a:p>
          <a:p>
            <a:pPr marL="1296000" lvl="2" indent="-288000">
              <a:spcBef>
                <a:spcPts val="850"/>
              </a:spcBef>
              <a:buClr>
                <a:srgbClr val="000000"/>
              </a:buClr>
              <a:buSzPct val="45000"/>
              <a:buFont typeface="Wingdings" charset="2"/>
              <a:buChar char=""/>
            </a:pPr>
            <a:r>
              <a:rPr lang="en-CA" sz="1400" b="0" strike="noStrike" spc="-1">
                <a:latin typeface="Nirmala UI Semilight"/>
              </a:rPr>
              <a:t>Agile processes harness change for the customer's competitive advantage</a:t>
            </a:r>
          </a:p>
          <a:p>
            <a:pPr marL="864000" lvl="1" indent="-324000">
              <a:spcBef>
                <a:spcPts val="567"/>
              </a:spcBef>
              <a:buClr>
                <a:srgbClr val="000000"/>
              </a:buClr>
              <a:buSzPct val="45000"/>
              <a:buFont typeface="Wingdings" charset="2"/>
              <a:buChar char=""/>
            </a:pPr>
            <a:r>
              <a:rPr lang="en-CA" sz="1800" b="0" strike="noStrike" spc="-1">
                <a:latin typeface="Nirmala UI Semilight"/>
              </a:rPr>
              <a:t>Deliver working software frequently, from a couple of weeks to a couple of months, with a preference to the shorter timescale</a:t>
            </a:r>
          </a:p>
          <a:p>
            <a:pPr marL="864000" lvl="1" indent="-324000">
              <a:spcBef>
                <a:spcPts val="567"/>
              </a:spcBef>
              <a:buClr>
                <a:srgbClr val="000000"/>
              </a:buClr>
              <a:buSzPct val="45000"/>
              <a:buFont typeface="Wingdings" charset="2"/>
              <a:buChar char=""/>
            </a:pPr>
            <a:r>
              <a:rPr lang="en-CA" sz="1800" b="0" strike="noStrike" spc="-1">
                <a:latin typeface="Nirmala UI Semilight"/>
              </a:rPr>
              <a:t>Business people and developers must work together daily throughout the project</a:t>
            </a:r>
          </a:p>
          <a:p>
            <a:pPr marL="864000" lvl="1" indent="-324000">
              <a:spcBef>
                <a:spcPts val="567"/>
              </a:spcBef>
              <a:buClr>
                <a:srgbClr val="000000"/>
              </a:buClr>
              <a:buSzPct val="45000"/>
              <a:buFont typeface="Wingdings" charset="2"/>
              <a:buChar char=""/>
            </a:pPr>
            <a:r>
              <a:rPr lang="en-CA" sz="1800" b="0" strike="noStrike" spc="-1">
                <a:latin typeface="Nirmala UI Semilight"/>
              </a:rPr>
              <a:t>Build projects around motivated individuals </a:t>
            </a:r>
          </a:p>
          <a:p>
            <a:pPr marL="1296000" lvl="2" indent="-288000">
              <a:spcBef>
                <a:spcPts val="850"/>
              </a:spcBef>
              <a:buClr>
                <a:srgbClr val="000000"/>
              </a:buClr>
              <a:buSzPct val="45000"/>
              <a:buFont typeface="Wingdings" charset="2"/>
              <a:buChar char=""/>
            </a:pPr>
            <a:r>
              <a:rPr lang="en-CA" sz="1400" b="0" strike="noStrike" spc="-1">
                <a:latin typeface="Nirmala UI Semilight"/>
              </a:rPr>
              <a:t>Give them the environment and support they need, and trust them to get the job done</a:t>
            </a:r>
          </a:p>
          <a:p>
            <a:pPr marL="864000" lvl="1" indent="-324000">
              <a:spcBef>
                <a:spcPts val="567"/>
              </a:spcBef>
              <a:buClr>
                <a:srgbClr val="000000"/>
              </a:buClr>
              <a:buSzPct val="45000"/>
              <a:buFont typeface="Wingdings" charset="2"/>
              <a:buChar char=""/>
            </a:pPr>
            <a:r>
              <a:rPr lang="en-CA" sz="1800" b="0" strike="noStrike" spc="-1">
                <a:latin typeface="Nirmala UI Semilight"/>
              </a:rPr>
              <a:t>The most efficient and effective method of conveying information to and within a development team is face-to-face conversation</a:t>
            </a:r>
          </a:p>
          <a:p>
            <a:pPr marL="864000" lvl="1" indent="-324000">
              <a:spcBef>
                <a:spcPts val="567"/>
              </a:spcBef>
              <a:buClr>
                <a:srgbClr val="000000"/>
              </a:buClr>
              <a:buSzPct val="45000"/>
              <a:buFont typeface="Wingdings" charset="2"/>
              <a:buChar char=""/>
            </a:pPr>
            <a:r>
              <a:rPr lang="en-CA" sz="1800" b="0" strike="noStrike" spc="-1">
                <a:latin typeface="Nirmala UI Semilight"/>
              </a:rPr>
              <a:t>Working software is the primary measure of progress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Agile principles</a:t>
            </a:r>
          </a:p>
        </p:txBody>
      </p:sp>
      <p:sp>
        <p:nvSpPr>
          <p:cNvPr id="43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 Agile processes promote sustainable development</a:t>
            </a:r>
          </a:p>
          <a:p>
            <a:pPr marL="1296000" lvl="2" indent="-288000">
              <a:spcBef>
                <a:spcPts val="850"/>
              </a:spcBef>
              <a:buClr>
                <a:srgbClr val="000000"/>
              </a:buClr>
              <a:buSzPct val="45000"/>
              <a:buFont typeface="Wingdings" charset="2"/>
              <a:buChar char=""/>
            </a:pPr>
            <a:r>
              <a:rPr lang="en-CA" sz="1400" b="0" strike="noStrike" spc="-1">
                <a:latin typeface="Nirmala UI Semilight"/>
              </a:rPr>
              <a:t>The sponsors, developers, and users should be able to maintain a constant pace indefinitely</a:t>
            </a:r>
          </a:p>
          <a:p>
            <a:pPr marL="864000" lvl="1" indent="-324000">
              <a:spcBef>
                <a:spcPts val="567"/>
              </a:spcBef>
              <a:buClr>
                <a:srgbClr val="000000"/>
              </a:buClr>
              <a:buSzPct val="45000"/>
              <a:buFont typeface="Wingdings" charset="2"/>
              <a:buChar char=""/>
            </a:pPr>
            <a:r>
              <a:rPr lang="en-CA" sz="1800" b="0" strike="noStrike" spc="-1">
                <a:latin typeface="Nirmala UI Semilight"/>
              </a:rPr>
              <a:t>Continuous attention to technical excellence and good design enhances agility</a:t>
            </a:r>
          </a:p>
          <a:p>
            <a:pPr marL="864000" lvl="1" indent="-324000">
              <a:spcBef>
                <a:spcPts val="567"/>
              </a:spcBef>
              <a:buClr>
                <a:srgbClr val="000000"/>
              </a:buClr>
              <a:buSzPct val="45000"/>
              <a:buFont typeface="Wingdings" charset="2"/>
              <a:buChar char=""/>
            </a:pPr>
            <a:r>
              <a:rPr lang="en-CA" sz="1800" b="0" strike="noStrike" spc="-1">
                <a:latin typeface="Nirmala UI Semilight"/>
              </a:rPr>
              <a:t>Simplicity – the art of maximizing the amount of work not done – is essential</a:t>
            </a:r>
          </a:p>
          <a:p>
            <a:pPr marL="864000" lvl="1" indent="-324000">
              <a:spcBef>
                <a:spcPts val="567"/>
              </a:spcBef>
              <a:buClr>
                <a:srgbClr val="000000"/>
              </a:buClr>
              <a:buSzPct val="45000"/>
              <a:buFont typeface="Wingdings" charset="2"/>
              <a:buChar char=""/>
            </a:pPr>
            <a:r>
              <a:rPr lang="en-CA" sz="1800" b="0" strike="noStrike" spc="-1">
                <a:latin typeface="Nirmala UI Semilight"/>
              </a:rPr>
              <a:t>The best architectures, requirements, and designs emerge from self-organizing teams</a:t>
            </a:r>
          </a:p>
          <a:p>
            <a:pPr marL="864000" lvl="1" indent="-324000">
              <a:spcBef>
                <a:spcPts val="567"/>
              </a:spcBef>
              <a:buClr>
                <a:srgbClr val="000000"/>
              </a:buClr>
              <a:buSzPct val="45000"/>
              <a:buFont typeface="Wingdings" charset="2"/>
              <a:buChar char=""/>
            </a:pPr>
            <a:r>
              <a:rPr lang="en-CA" sz="1800" b="0" strike="noStrike" spc="-1">
                <a:latin typeface="Nirmala UI Semilight"/>
              </a:rPr>
              <a:t>At regular intervals, the team reflects on how to become more effective, then tunes and adjusts its behavior accordingly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sp>
        <p:nvSpPr>
          <p:cNvPr id="44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Developed in the late 1990s by Kent Beck</a:t>
            </a:r>
          </a:p>
          <a:p>
            <a:pPr marL="864000" lvl="1" indent="-324000">
              <a:spcBef>
                <a:spcPts val="567"/>
              </a:spcBef>
              <a:buClr>
                <a:srgbClr val="000000"/>
              </a:buClr>
              <a:buSzPct val="45000"/>
              <a:buFont typeface="Wingdings" charset="2"/>
              <a:buChar char=""/>
            </a:pPr>
            <a:r>
              <a:rPr lang="en-CA" sz="1800" b="0" strike="noStrike" spc="-1">
                <a:latin typeface="Nirmala UI Semilight"/>
              </a:rPr>
              <a:t>One of the original Agile methodologies</a:t>
            </a:r>
          </a:p>
          <a:p>
            <a:pPr marL="864000" lvl="1" indent="-324000">
              <a:spcBef>
                <a:spcPts val="567"/>
              </a:spcBef>
              <a:buClr>
                <a:srgbClr val="000000"/>
              </a:buClr>
              <a:buSzPct val="45000"/>
              <a:buFont typeface="Wingdings" charset="2"/>
              <a:buChar char=""/>
            </a:pPr>
            <a:r>
              <a:rPr lang="en-CA" sz="1800" b="0" strike="noStrike" spc="-1">
                <a:latin typeface="Nirmala UI Semilight"/>
              </a:rPr>
              <a:t>Designed to improve software quality and responsiveness to changing customer requirements through frequent releases, continuous feedback, and disciplined technical practices</a:t>
            </a:r>
          </a:p>
          <a:p>
            <a:pPr marL="432000" indent="-324000">
              <a:spcBef>
                <a:spcPts val="1134"/>
              </a:spcBef>
              <a:buClr>
                <a:srgbClr val="000000"/>
              </a:buClr>
              <a:buSzPct val="45000"/>
              <a:buFont typeface="Wingdings" charset="2"/>
              <a:buChar char=""/>
            </a:pPr>
            <a:r>
              <a:rPr lang="en-CA" sz="2400" b="0" strike="noStrike" spc="-1">
                <a:latin typeface="Nirmala UI Semilight"/>
              </a:rPr>
              <a:t>Core ideas</a:t>
            </a:r>
          </a:p>
          <a:p>
            <a:pPr marL="864000" lvl="1" indent="-324000">
              <a:spcBef>
                <a:spcPts val="567"/>
              </a:spcBef>
              <a:buClr>
                <a:srgbClr val="000000"/>
              </a:buClr>
              <a:buSzPct val="45000"/>
              <a:buFont typeface="Wingdings" charset="2"/>
              <a:buChar char=""/>
            </a:pPr>
            <a:r>
              <a:rPr lang="en-CA" sz="1800" b="0" strike="noStrike" spc="-1">
                <a:latin typeface="Nirmala UI Semilight"/>
              </a:rPr>
              <a:t>XP focuses on adaptability, collaboration, and technical excellence</a:t>
            </a:r>
          </a:p>
          <a:p>
            <a:pPr marL="864000" lvl="1" indent="-324000">
              <a:spcBef>
                <a:spcPts val="567"/>
              </a:spcBef>
              <a:buClr>
                <a:srgbClr val="000000"/>
              </a:buClr>
              <a:buSzPct val="45000"/>
              <a:buFont typeface="Wingdings" charset="2"/>
              <a:buChar char=""/>
            </a:pPr>
            <a:r>
              <a:rPr lang="en-CA" sz="1800" b="0" strike="noStrike" spc="-1">
                <a:latin typeface="Nirmala UI Semilight"/>
              </a:rPr>
              <a:t>Pushes core agile principles to the “extreme” </a:t>
            </a:r>
          </a:p>
          <a:p>
            <a:pPr marL="864000" lvl="1" indent="-324000">
              <a:spcBef>
                <a:spcPts val="567"/>
              </a:spcBef>
              <a:buClr>
                <a:srgbClr val="000000"/>
              </a:buClr>
              <a:buSzPct val="45000"/>
              <a:buFont typeface="Wingdings" charset="2"/>
              <a:buChar char=""/>
            </a:pPr>
            <a:r>
              <a:rPr lang="en-CA" sz="1800" b="0" strike="noStrike" spc="-1">
                <a:latin typeface="Nirmala UI Semilight"/>
              </a:rPr>
              <a:t>Ensuring that teams can deliver value rapidly and sustainably even in high-uncertainty environments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pic>
        <p:nvPicPr>
          <p:cNvPr id="442" name="Picture 441"/>
          <p:cNvPicPr/>
          <p:nvPr/>
        </p:nvPicPr>
        <p:blipFill>
          <a:blip r:embed="rId2"/>
          <a:stretch/>
        </p:blipFill>
        <p:spPr>
          <a:xfrm>
            <a:off x="2198520" y="1009440"/>
            <a:ext cx="7484760" cy="547524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sp>
        <p:nvSpPr>
          <p:cNvPr id="444" name="PlaceHolder 2"/>
          <p:cNvSpPr>
            <a:spLocks noGrp="1"/>
          </p:cNvSpPr>
          <p:nvPr>
            <p:ph/>
          </p:nvPr>
        </p:nvSpPr>
        <p:spPr>
          <a:xfrm>
            <a:off x="424800" y="1051200"/>
            <a:ext cx="10994400" cy="5050800"/>
          </a:xfrm>
          <a:prstGeom prst="rect">
            <a:avLst/>
          </a:prstGeom>
          <a:noFill/>
          <a:ln w="0">
            <a:noFill/>
          </a:ln>
        </p:spPr>
        <p:txBody>
          <a:bodyPr lIns="0" tIns="0" rIns="0" bIns="0" anchor="t">
            <a:normAutofit fontScale="93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Core practices</a:t>
            </a:r>
          </a:p>
          <a:p>
            <a:pPr marL="864000" lvl="1" indent="-324000">
              <a:spcBef>
                <a:spcPts val="567"/>
              </a:spcBef>
              <a:buClr>
                <a:srgbClr val="000000"/>
              </a:buClr>
              <a:buSzPct val="45000"/>
              <a:buFont typeface="Wingdings" charset="2"/>
              <a:buChar char=""/>
            </a:pPr>
            <a:r>
              <a:rPr lang="en-CA" sz="1800" b="0" strike="noStrike" spc="-1">
                <a:latin typeface="Nirmala UI Semilight"/>
              </a:rPr>
              <a:t>The Planning Game</a:t>
            </a:r>
          </a:p>
          <a:p>
            <a:pPr marL="1296000" lvl="2" indent="-288000">
              <a:spcBef>
                <a:spcPts val="850"/>
              </a:spcBef>
              <a:buClr>
                <a:srgbClr val="000000"/>
              </a:buClr>
              <a:buSzPct val="45000"/>
              <a:buFont typeface="Wingdings" charset="2"/>
              <a:buChar char=""/>
            </a:pPr>
            <a:r>
              <a:rPr lang="en-CA" sz="1400" b="0" strike="noStrike" spc="-1">
                <a:latin typeface="Nirmala UI Semilight"/>
              </a:rPr>
              <a:t>Customers and developers cooperate to produce the maximum business value as rapidly as possible</a:t>
            </a:r>
          </a:p>
          <a:p>
            <a:pPr marL="864000" lvl="1" indent="-324000">
              <a:spcBef>
                <a:spcPts val="567"/>
              </a:spcBef>
              <a:buClr>
                <a:srgbClr val="000000"/>
              </a:buClr>
              <a:buSzPct val="45000"/>
              <a:buFont typeface="Wingdings" charset="2"/>
              <a:buChar char=""/>
            </a:pPr>
            <a:r>
              <a:rPr lang="en-CA" sz="1800" b="0" strike="noStrike" spc="-1">
                <a:latin typeface="Nirmala UI Semilight"/>
              </a:rPr>
              <a:t>Small Releases</a:t>
            </a:r>
          </a:p>
          <a:p>
            <a:pPr marL="1296000" lvl="2" indent="-288000">
              <a:spcBef>
                <a:spcPts val="850"/>
              </a:spcBef>
              <a:buClr>
                <a:srgbClr val="000000"/>
              </a:buClr>
              <a:buSzPct val="45000"/>
              <a:buFont typeface="Wingdings" charset="2"/>
              <a:buChar char=""/>
            </a:pPr>
            <a:r>
              <a:rPr lang="en-CA" sz="1400" b="0" strike="noStrike" spc="-1">
                <a:latin typeface="Nirmala UI Semilight"/>
              </a:rPr>
              <a:t>Start with the smallest useful feature set. </a:t>
            </a:r>
          </a:p>
          <a:p>
            <a:pPr marL="1296000" lvl="2" indent="-288000">
              <a:spcBef>
                <a:spcPts val="850"/>
              </a:spcBef>
              <a:buClr>
                <a:srgbClr val="000000"/>
              </a:buClr>
              <a:buSzPct val="45000"/>
              <a:buFont typeface="Wingdings" charset="2"/>
              <a:buChar char=""/>
            </a:pPr>
            <a:r>
              <a:rPr lang="en-CA" sz="1400" b="0" strike="noStrike" spc="-1">
                <a:latin typeface="Nirmala UI Semilight"/>
              </a:rPr>
              <a:t>Release early and often</a:t>
            </a:r>
          </a:p>
          <a:p>
            <a:pPr marL="1296000" lvl="2" indent="-288000">
              <a:spcBef>
                <a:spcPts val="850"/>
              </a:spcBef>
              <a:buClr>
                <a:srgbClr val="000000"/>
              </a:buClr>
              <a:buSzPct val="45000"/>
              <a:buFont typeface="Wingdings" charset="2"/>
              <a:buChar char=""/>
            </a:pPr>
            <a:r>
              <a:rPr lang="en-CA" sz="1400" b="0" strike="noStrike" spc="-1">
                <a:latin typeface="Nirmala UI Semilight"/>
              </a:rPr>
              <a:t>Adding a few features each time</a:t>
            </a:r>
          </a:p>
          <a:p>
            <a:pPr marL="864000" lvl="1" indent="-324000">
              <a:spcBef>
                <a:spcPts val="567"/>
              </a:spcBef>
              <a:buClr>
                <a:srgbClr val="000000"/>
              </a:buClr>
              <a:buSzPct val="45000"/>
              <a:buFont typeface="Wingdings" charset="2"/>
              <a:buChar char=""/>
            </a:pPr>
            <a:r>
              <a:rPr lang="en-CA" sz="1800" b="0" strike="noStrike" spc="-1">
                <a:latin typeface="Nirmala UI Semilight"/>
              </a:rPr>
              <a:t>Metaphor</a:t>
            </a:r>
          </a:p>
          <a:p>
            <a:pPr marL="1296000" lvl="2" indent="-288000">
              <a:spcBef>
                <a:spcPts val="850"/>
              </a:spcBef>
              <a:buClr>
                <a:srgbClr val="000000"/>
              </a:buClr>
              <a:buSzPct val="45000"/>
              <a:buFont typeface="Wingdings" charset="2"/>
              <a:buChar char=""/>
            </a:pPr>
            <a:r>
              <a:rPr lang="en-CA" sz="1400" b="0" strike="noStrike" spc="-1">
                <a:latin typeface="Nirmala UI Semilight"/>
              </a:rPr>
              <a:t>Each project has an organizing metaphor, to provide an easy to remember naming convention</a:t>
            </a:r>
          </a:p>
          <a:p>
            <a:pPr marL="864000" lvl="1" indent="-324000">
              <a:spcBef>
                <a:spcPts val="567"/>
              </a:spcBef>
              <a:buClr>
                <a:srgbClr val="000000"/>
              </a:buClr>
              <a:buSzPct val="45000"/>
              <a:buFont typeface="Wingdings" charset="2"/>
              <a:buChar char=""/>
            </a:pPr>
            <a:r>
              <a:rPr lang="en-CA" sz="1800" b="0" strike="noStrike" spc="-1">
                <a:latin typeface="Nirmala UI Semilight"/>
              </a:rPr>
              <a:t>Simple Design</a:t>
            </a:r>
          </a:p>
          <a:p>
            <a:pPr marL="1296000" lvl="2" indent="-288000">
              <a:spcBef>
                <a:spcPts val="850"/>
              </a:spcBef>
              <a:buClr>
                <a:srgbClr val="000000"/>
              </a:buClr>
              <a:buSzPct val="45000"/>
              <a:buFont typeface="Wingdings" charset="2"/>
              <a:buChar char=""/>
            </a:pPr>
            <a:r>
              <a:rPr lang="en-CA" sz="1400" b="0" strike="noStrike" spc="-1">
                <a:latin typeface="Nirmala UI Semilight"/>
              </a:rPr>
              <a:t>Always use the simplest possible design that gets the job done</a:t>
            </a:r>
          </a:p>
          <a:p>
            <a:pPr marL="1296000" lvl="2" indent="-288000">
              <a:spcBef>
                <a:spcPts val="850"/>
              </a:spcBef>
              <a:buClr>
                <a:srgbClr val="000000"/>
              </a:buClr>
              <a:buSzPct val="45000"/>
              <a:buFont typeface="Wingdings" charset="2"/>
              <a:buChar char=""/>
            </a:pPr>
            <a:r>
              <a:rPr lang="en-CA" sz="1400" b="0" strike="noStrike" spc="-1">
                <a:latin typeface="Nirmala UI Semilight"/>
              </a:rPr>
              <a:t>The requirements will change tomorrow, so only do what's needed to meet today's requirements</a:t>
            </a:r>
          </a:p>
          <a:p>
            <a:pPr marL="864000" lvl="1" indent="-324000">
              <a:spcBef>
                <a:spcPts val="567"/>
              </a:spcBef>
              <a:buClr>
                <a:srgbClr val="000000"/>
              </a:buClr>
              <a:buSzPct val="45000"/>
              <a:buFont typeface="Wingdings" charset="2"/>
              <a:buChar char=""/>
            </a:pPr>
            <a:r>
              <a:rPr lang="en-CA" sz="1800" b="0" strike="noStrike" spc="-1">
                <a:latin typeface="Nirmala UI Semilight"/>
              </a:rPr>
              <a:t>Continuous Testing (TDD):</a:t>
            </a:r>
          </a:p>
          <a:p>
            <a:pPr marL="1296000" lvl="2" indent="-288000">
              <a:spcBef>
                <a:spcPts val="850"/>
              </a:spcBef>
              <a:buClr>
                <a:srgbClr val="000000"/>
              </a:buClr>
              <a:buSzPct val="45000"/>
              <a:buFont typeface="Wingdings" charset="2"/>
              <a:buChar char=""/>
            </a:pPr>
            <a:r>
              <a:rPr lang="en-CA" sz="1400" b="0" strike="noStrike" spc="-1">
                <a:latin typeface="Nirmala UI Semilight"/>
              </a:rPr>
              <a:t>Tests are written for a feature to be added, then the code is written </a:t>
            </a:r>
          </a:p>
          <a:p>
            <a:pPr marL="1296000" lvl="2" indent="-288000">
              <a:spcBef>
                <a:spcPts val="850"/>
              </a:spcBef>
              <a:buClr>
                <a:srgbClr val="000000"/>
              </a:buClr>
              <a:buSzPct val="45000"/>
              <a:buFont typeface="Wingdings" charset="2"/>
              <a:buChar char=""/>
            </a:pPr>
            <a:r>
              <a:rPr lang="en-CA" sz="1400" b="0" strike="noStrike" spc="-1">
                <a:latin typeface="Nirmala UI Semilight"/>
              </a:rPr>
              <a:t>When the suite passes, the job is done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sp>
        <p:nvSpPr>
          <p:cNvPr id="44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Refactoring </a:t>
            </a:r>
          </a:p>
          <a:p>
            <a:pPr marL="1296000" lvl="2" indent="-288000">
              <a:spcBef>
                <a:spcPts val="850"/>
              </a:spcBef>
              <a:buClr>
                <a:srgbClr val="000000"/>
              </a:buClr>
              <a:buSzPct val="45000"/>
              <a:buFont typeface="Wingdings" charset="2"/>
              <a:buChar char=""/>
            </a:pPr>
            <a:r>
              <a:rPr lang="en-CA" sz="1400" b="0" strike="noStrike" spc="-1">
                <a:latin typeface="Nirmala UI Semilight"/>
              </a:rPr>
              <a:t>Refactor out any duplicate code generated in a coding session</a:t>
            </a:r>
          </a:p>
          <a:p>
            <a:pPr marL="1296000" lvl="2" indent="-288000">
              <a:spcBef>
                <a:spcPts val="850"/>
              </a:spcBef>
              <a:buClr>
                <a:srgbClr val="000000"/>
              </a:buClr>
              <a:buSzPct val="45000"/>
              <a:buFont typeface="Wingdings" charset="2"/>
              <a:buChar char=""/>
            </a:pPr>
            <a:r>
              <a:rPr lang="en-CA" sz="1400" b="0" strike="noStrike" spc="-1">
                <a:latin typeface="Nirmala UI Semilight"/>
              </a:rPr>
              <a:t>You can do this with confidence that you didn't break anything because you have the tests</a:t>
            </a:r>
          </a:p>
          <a:p>
            <a:pPr marL="864000" lvl="1" indent="-324000">
              <a:spcBef>
                <a:spcPts val="567"/>
              </a:spcBef>
              <a:buClr>
                <a:srgbClr val="000000"/>
              </a:buClr>
              <a:buSzPct val="45000"/>
              <a:buFont typeface="Wingdings" charset="2"/>
              <a:buChar char=""/>
            </a:pPr>
            <a:r>
              <a:rPr lang="en-CA" sz="1800" b="0" strike="noStrike" spc="-1">
                <a:latin typeface="Nirmala UI Semilight"/>
              </a:rPr>
              <a:t>Pair Programming</a:t>
            </a:r>
          </a:p>
          <a:p>
            <a:pPr marL="1296000" lvl="2" indent="-288000">
              <a:spcBef>
                <a:spcPts val="850"/>
              </a:spcBef>
              <a:buClr>
                <a:srgbClr val="000000"/>
              </a:buClr>
              <a:buSzPct val="45000"/>
              <a:buFont typeface="Wingdings" charset="2"/>
              <a:buChar char=""/>
            </a:pPr>
            <a:r>
              <a:rPr lang="en-CA" sz="1400" b="0" strike="noStrike" spc="-1">
                <a:latin typeface="Nirmala UI Semilight"/>
              </a:rPr>
              <a:t>All production code is written by two programmers sitting at one machine</a:t>
            </a:r>
          </a:p>
          <a:p>
            <a:pPr marL="1296000" lvl="2" indent="-288000">
              <a:spcBef>
                <a:spcPts val="850"/>
              </a:spcBef>
              <a:buClr>
                <a:srgbClr val="000000"/>
              </a:buClr>
              <a:buSzPct val="45000"/>
              <a:buFont typeface="Wingdings" charset="2"/>
              <a:buChar char=""/>
            </a:pPr>
            <a:r>
              <a:rPr lang="en-CA" sz="1400" b="0" strike="noStrike" spc="-1">
                <a:latin typeface="Nirmala UI Semilight"/>
              </a:rPr>
              <a:t>Essentially, all code is reviewed as it is written</a:t>
            </a:r>
          </a:p>
          <a:p>
            <a:pPr marL="864000" lvl="1" indent="-324000">
              <a:spcBef>
                <a:spcPts val="567"/>
              </a:spcBef>
              <a:buClr>
                <a:srgbClr val="000000"/>
              </a:buClr>
              <a:buSzPct val="45000"/>
              <a:buFont typeface="Wingdings" charset="2"/>
              <a:buChar char=""/>
            </a:pPr>
            <a:r>
              <a:rPr lang="en-CA" sz="1800" b="0" strike="noStrike" spc="-1">
                <a:latin typeface="Nirmala UI Semilight"/>
              </a:rPr>
              <a:t>Collective Code Ownership</a:t>
            </a:r>
          </a:p>
          <a:p>
            <a:pPr marL="1296000" lvl="2" indent="-288000">
              <a:spcBef>
                <a:spcPts val="850"/>
              </a:spcBef>
              <a:buClr>
                <a:srgbClr val="000000"/>
              </a:buClr>
              <a:buSzPct val="45000"/>
              <a:buFont typeface="Wingdings" charset="2"/>
              <a:buChar char=""/>
            </a:pPr>
            <a:r>
              <a:rPr lang="en-CA" sz="1400" b="0" strike="noStrike" spc="-1">
                <a:latin typeface="Nirmala UI Semilight"/>
              </a:rPr>
              <a:t>No one "owns" a module</a:t>
            </a:r>
          </a:p>
          <a:p>
            <a:pPr marL="1296000" lvl="2" indent="-288000">
              <a:spcBef>
                <a:spcPts val="850"/>
              </a:spcBef>
              <a:buClr>
                <a:srgbClr val="000000"/>
              </a:buClr>
              <a:buSzPct val="45000"/>
              <a:buFont typeface="Wingdings" charset="2"/>
              <a:buChar char=""/>
            </a:pPr>
            <a:r>
              <a:rPr lang="en-CA" sz="1400" b="0" strike="noStrike" spc="-1">
                <a:latin typeface="Nirmala UI Semilight"/>
              </a:rPr>
              <a:t>Anyone is expected to be able to work on any part of the codebase at any time</a:t>
            </a:r>
          </a:p>
          <a:p>
            <a:pPr marL="864000" lvl="1" indent="-324000">
              <a:spcBef>
                <a:spcPts val="567"/>
              </a:spcBef>
              <a:buClr>
                <a:srgbClr val="000000"/>
              </a:buClr>
              <a:buSzPct val="45000"/>
              <a:buFont typeface="Wingdings" charset="2"/>
              <a:buChar char=""/>
            </a:pPr>
            <a:r>
              <a:rPr lang="en-CA" sz="1800" b="0" strike="noStrike" spc="-1">
                <a:latin typeface="Nirmala UI Semilight"/>
              </a:rPr>
              <a:t>Continuous Integration</a:t>
            </a:r>
          </a:p>
          <a:p>
            <a:pPr marL="1296000" lvl="2" indent="-288000">
              <a:spcBef>
                <a:spcPts val="850"/>
              </a:spcBef>
              <a:buClr>
                <a:srgbClr val="000000"/>
              </a:buClr>
              <a:buSzPct val="45000"/>
              <a:buFont typeface="Wingdings" charset="2"/>
              <a:buChar char=""/>
            </a:pPr>
            <a:r>
              <a:rPr lang="en-CA" sz="1400" b="0" strike="noStrike" spc="-1">
                <a:latin typeface="Nirmala UI Semilight"/>
              </a:rPr>
              <a:t>All changes are integrated into the codebase at least daily</a:t>
            </a:r>
          </a:p>
          <a:p>
            <a:pPr marL="1296000" lvl="2" indent="-288000">
              <a:spcBef>
                <a:spcPts val="850"/>
              </a:spcBef>
              <a:buClr>
                <a:srgbClr val="000000"/>
              </a:buClr>
              <a:buSzPct val="45000"/>
              <a:buFont typeface="Wingdings" charset="2"/>
              <a:buChar char=""/>
            </a:pPr>
            <a:r>
              <a:rPr lang="en-CA" sz="1400" b="0" strike="noStrike" spc="-1">
                <a:latin typeface="Nirmala UI Semilight"/>
              </a:rPr>
              <a:t>The tests have to run 100% both before and after integration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sp>
        <p:nvSpPr>
          <p:cNvPr id="44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40­Hour Work Week (Sustainable Pace)</a:t>
            </a:r>
          </a:p>
          <a:p>
            <a:pPr marL="1296000" lvl="2" indent="-288000">
              <a:spcBef>
                <a:spcPts val="850"/>
              </a:spcBef>
              <a:buClr>
                <a:srgbClr val="000000"/>
              </a:buClr>
              <a:buSzPct val="45000"/>
              <a:buFont typeface="Wingdings" charset="2"/>
              <a:buChar char=""/>
            </a:pPr>
            <a:r>
              <a:rPr lang="en-CA" sz="1400" b="0" strike="noStrike" spc="-1">
                <a:latin typeface="Nirmala UI Semilight"/>
              </a:rPr>
              <a:t>Programmers go home on time, up to one week of overtime is allowed</a:t>
            </a:r>
          </a:p>
          <a:p>
            <a:pPr marL="864000" lvl="1" indent="-324000">
              <a:spcBef>
                <a:spcPts val="567"/>
              </a:spcBef>
              <a:buClr>
                <a:srgbClr val="000000"/>
              </a:buClr>
              <a:buSzPct val="45000"/>
              <a:buFont typeface="Wingdings" charset="2"/>
              <a:buChar char=""/>
            </a:pPr>
            <a:r>
              <a:rPr lang="en-CA" sz="1800" b="0" strike="noStrike" spc="-1">
                <a:latin typeface="Nirmala UI Semilight"/>
              </a:rPr>
              <a:t>On­site Customer Tests</a:t>
            </a:r>
          </a:p>
          <a:p>
            <a:pPr marL="1296000" lvl="2" indent="-288000">
              <a:spcBef>
                <a:spcPts val="850"/>
              </a:spcBef>
              <a:buClr>
                <a:srgbClr val="000000"/>
              </a:buClr>
              <a:buSzPct val="45000"/>
              <a:buFont typeface="Wingdings" charset="2"/>
              <a:buChar char=""/>
            </a:pPr>
            <a:r>
              <a:rPr lang="en-CA" sz="1400" b="0" strike="noStrike" spc="-1">
                <a:latin typeface="Nirmala UI Semilight"/>
              </a:rPr>
              <a:t>Development team has continuous access to a real live customer</a:t>
            </a:r>
          </a:p>
          <a:p>
            <a:pPr marL="1296000" lvl="2" indent="-288000">
              <a:spcBef>
                <a:spcPts val="850"/>
              </a:spcBef>
              <a:buClr>
                <a:srgbClr val="000000"/>
              </a:buClr>
              <a:buSzPct val="45000"/>
              <a:buFont typeface="Wingdings" charset="2"/>
              <a:buChar char=""/>
            </a:pPr>
            <a:r>
              <a:rPr lang="en-CA" sz="1400" b="0" strike="noStrike" spc="-1">
                <a:latin typeface="Nirmala UI Semilight"/>
              </a:rPr>
              <a:t>Someone who will actually be using the system who does continuous test generation and acceptance</a:t>
            </a:r>
          </a:p>
          <a:p>
            <a:pPr marL="864000" lvl="1" indent="-324000">
              <a:spcBef>
                <a:spcPts val="567"/>
              </a:spcBef>
              <a:buClr>
                <a:srgbClr val="000000"/>
              </a:buClr>
              <a:buSzPct val="45000"/>
              <a:buFont typeface="Wingdings" charset="2"/>
              <a:buChar char=""/>
            </a:pPr>
            <a:r>
              <a:rPr lang="en-CA" sz="1800" b="0" strike="noStrike" spc="-1">
                <a:latin typeface="Nirmala UI Semilight"/>
              </a:rPr>
              <a:t>Coding Standards</a:t>
            </a:r>
          </a:p>
          <a:p>
            <a:pPr marL="1296000" lvl="2" indent="-288000">
              <a:spcBef>
                <a:spcPts val="850"/>
              </a:spcBef>
              <a:buClr>
                <a:srgbClr val="000000"/>
              </a:buClr>
              <a:buSzPct val="45000"/>
              <a:buFont typeface="Wingdings" charset="2"/>
              <a:buChar char=""/>
            </a:pPr>
            <a:r>
              <a:rPr lang="en-CA" sz="1400" b="0" strike="noStrike" spc="-1">
                <a:latin typeface="Nirmala UI Semilight"/>
              </a:rPr>
              <a:t>Everyone codes to the same standards so that there is no way to tell by inspection who on the team worked on a specific piece of code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Extreme Programming (XP)</a:t>
            </a:r>
          </a:p>
        </p:txBody>
      </p:sp>
      <p:sp>
        <p:nvSpPr>
          <p:cNvPr id="45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Key characteristics:</a:t>
            </a:r>
          </a:p>
          <a:p>
            <a:pPr marL="864000" lvl="1" indent="-324000">
              <a:spcBef>
                <a:spcPts val="567"/>
              </a:spcBef>
              <a:buClr>
                <a:srgbClr val="000000"/>
              </a:buClr>
              <a:buSzPct val="45000"/>
              <a:buFont typeface="Wingdings" charset="2"/>
              <a:buChar char=""/>
            </a:pPr>
            <a:r>
              <a:rPr lang="en-CA" sz="1800" b="0" i="1" strike="noStrike" spc="-1">
                <a:latin typeface="Nirmala UI Semilight"/>
              </a:rPr>
              <a:t>Highly iterative and incremental</a:t>
            </a:r>
            <a:r>
              <a:rPr lang="en-CA" sz="1800" b="0" strike="noStrike" spc="-1">
                <a:latin typeface="Nirmala UI Semilight"/>
              </a:rPr>
              <a:t>: Frequent releases and feedback loops</a:t>
            </a:r>
          </a:p>
          <a:p>
            <a:pPr marL="864000" lvl="1" indent="-324000">
              <a:spcBef>
                <a:spcPts val="567"/>
              </a:spcBef>
              <a:buClr>
                <a:srgbClr val="000000"/>
              </a:buClr>
              <a:buSzPct val="45000"/>
              <a:buFont typeface="Wingdings" charset="2"/>
              <a:buChar char=""/>
            </a:pPr>
            <a:r>
              <a:rPr lang="en-CA" sz="1800" b="0" i="1" strike="noStrike" spc="-1">
                <a:latin typeface="Nirmala UI Semilight"/>
              </a:rPr>
              <a:t>Human-centered</a:t>
            </a:r>
            <a:r>
              <a:rPr lang="en-CA" sz="1800" b="0" strike="noStrike" spc="-1">
                <a:latin typeface="Nirmala UI Semilight"/>
              </a:rPr>
              <a:t>: Collaboration and trust are central</a:t>
            </a:r>
          </a:p>
          <a:p>
            <a:pPr marL="864000" lvl="1" indent="-324000">
              <a:spcBef>
                <a:spcPts val="567"/>
              </a:spcBef>
              <a:buClr>
                <a:srgbClr val="000000"/>
              </a:buClr>
              <a:buSzPct val="45000"/>
              <a:buFont typeface="Wingdings" charset="2"/>
              <a:buChar char=""/>
            </a:pPr>
            <a:r>
              <a:rPr lang="en-CA" sz="1800" b="0" i="1" strike="noStrike" spc="-1">
                <a:latin typeface="Nirmala UI Semilight"/>
              </a:rPr>
              <a:t>Quality-Driven:</a:t>
            </a:r>
            <a:r>
              <a:rPr lang="en-CA" sz="1800" b="0" strike="noStrike" spc="-1">
                <a:latin typeface="Nirmala UI Semilight"/>
              </a:rPr>
              <a:t> Testing, integration, and refactoring prevent defects</a:t>
            </a:r>
          </a:p>
          <a:p>
            <a:pPr marL="864000" lvl="1" indent="-324000">
              <a:spcBef>
                <a:spcPts val="567"/>
              </a:spcBef>
              <a:buClr>
                <a:srgbClr val="000000"/>
              </a:buClr>
              <a:buSzPct val="45000"/>
              <a:buFont typeface="Wingdings" charset="2"/>
              <a:buChar char=""/>
            </a:pPr>
            <a:r>
              <a:rPr lang="en-CA" sz="1800" b="0" i="1" strike="noStrike" spc="-1">
                <a:latin typeface="Nirmala UI Semilight"/>
              </a:rPr>
              <a:t>Adaptable: </a:t>
            </a:r>
            <a:r>
              <a:rPr lang="en-CA" sz="1800" b="0" strike="noStrike" spc="-1">
                <a:latin typeface="Nirmala UI Semilight"/>
              </a:rPr>
              <a:t>Embraces change as part of the process, not a disruption</a:t>
            </a:r>
          </a:p>
          <a:p>
            <a:pPr marL="432000" indent="-324000">
              <a:spcBef>
                <a:spcPts val="1134"/>
              </a:spcBef>
              <a:buClr>
                <a:srgbClr val="000000"/>
              </a:buClr>
              <a:buSzPct val="45000"/>
              <a:buFont typeface="Wingdings" charset="2"/>
              <a:buChar char=""/>
            </a:pPr>
            <a:r>
              <a:rPr lang="en-CA" sz="2400" b="0" strike="noStrike" spc="-1">
                <a:latin typeface="Nirmala UI Semilight"/>
              </a:rPr>
              <a:t>Relevance to risk and resilience:</a:t>
            </a:r>
          </a:p>
          <a:p>
            <a:pPr marL="864000" lvl="1" indent="-324000">
              <a:spcBef>
                <a:spcPts val="567"/>
              </a:spcBef>
              <a:buClr>
                <a:srgbClr val="000000"/>
              </a:buClr>
              <a:buSzPct val="45000"/>
              <a:buFont typeface="Wingdings" charset="2"/>
              <a:buChar char=""/>
            </a:pPr>
            <a:r>
              <a:rPr lang="en-CA" sz="1800" b="0" i="1" strike="noStrike" spc="-1">
                <a:latin typeface="Nirmala UI Semilight"/>
              </a:rPr>
              <a:t>Risk reduction through immediacy:</a:t>
            </a:r>
            <a:r>
              <a:rPr lang="en-CA" sz="1800" b="0" strike="noStrike" spc="-1">
                <a:latin typeface="Nirmala UI Semilight"/>
              </a:rPr>
              <a:t> Frequent integration and testing surface risks early</a:t>
            </a:r>
          </a:p>
          <a:p>
            <a:pPr marL="864000" lvl="1" indent="-324000">
              <a:spcBef>
                <a:spcPts val="567"/>
              </a:spcBef>
              <a:buClr>
                <a:srgbClr val="000000"/>
              </a:buClr>
              <a:buSzPct val="45000"/>
              <a:buFont typeface="Wingdings" charset="2"/>
              <a:buChar char=""/>
            </a:pPr>
            <a:r>
              <a:rPr lang="en-CA" sz="1800" b="0" i="1" strike="noStrike" spc="-1">
                <a:latin typeface="Nirmala UI Semilight"/>
              </a:rPr>
              <a:t>Operational resilience:</a:t>
            </a:r>
            <a:r>
              <a:rPr lang="en-CA" sz="1800" b="0" strike="noStrike" spc="-1">
                <a:latin typeface="Nirmala UI Semilight"/>
              </a:rPr>
              <a:t> Collective ownership builds fault tolerance in teams</a:t>
            </a:r>
          </a:p>
          <a:p>
            <a:pPr marL="864000" lvl="1" indent="-324000">
              <a:spcBef>
                <a:spcPts val="567"/>
              </a:spcBef>
              <a:buClr>
                <a:srgbClr val="000000"/>
              </a:buClr>
              <a:buSzPct val="45000"/>
              <a:buFont typeface="Wingdings" charset="2"/>
              <a:buChar char=""/>
            </a:pPr>
            <a:r>
              <a:rPr lang="en-CA" sz="1800" b="0" i="1" strike="noStrike" spc="-1">
                <a:latin typeface="Nirmala UI Semilight"/>
              </a:rPr>
              <a:t>Process resilience: </a:t>
            </a:r>
            <a:r>
              <a:rPr lang="en-CA" sz="1800" b="0" strike="noStrike" spc="-1">
                <a:latin typeface="Nirmala UI Semilight"/>
              </a:rPr>
              <a:t>Practices like refactoring and TDD create systems that can evolve safely</a:t>
            </a:r>
          </a:p>
          <a:p>
            <a:pPr marL="864000" lvl="1" indent="-324000">
              <a:spcBef>
                <a:spcPts val="567"/>
              </a:spcBef>
              <a:buClr>
                <a:srgbClr val="000000"/>
              </a:buClr>
              <a:buSzPct val="45000"/>
              <a:buFont typeface="Wingdings" charset="2"/>
              <a:buChar char=""/>
            </a:pPr>
            <a:r>
              <a:rPr lang="en-CA" sz="1800" b="0" i="1" strike="noStrike" spc="-1">
                <a:latin typeface="Nirmala UI Semilight"/>
              </a:rPr>
              <a:t>Human resilience:</a:t>
            </a:r>
            <a:r>
              <a:rPr lang="en-CA" sz="1800" b="0" strike="noStrike" spc="-1">
                <a:latin typeface="Nirmala UI Semilight"/>
              </a:rPr>
              <a:t> Sustainable pace and teamwork mitigate burnout and turnover risks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DevOps</a:t>
            </a:r>
          </a:p>
        </p:txBody>
      </p:sp>
      <p:sp>
        <p:nvSpPr>
          <p:cNvPr id="452"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result of improvements in hardware speed and capacity</a:t>
            </a:r>
          </a:p>
          <a:p>
            <a:pPr marL="864000" lvl="1" indent="-324000">
              <a:spcBef>
                <a:spcPts val="567"/>
              </a:spcBef>
              <a:buClr>
                <a:srgbClr val="000000"/>
              </a:buClr>
              <a:buSzPct val="45000"/>
              <a:buFont typeface="Wingdings" charset="2"/>
              <a:buChar char=""/>
            </a:pPr>
            <a:r>
              <a:rPr lang="en-CA" sz="1800" b="0" strike="noStrike" spc="-1">
                <a:latin typeface="Nirmala UI Semilight"/>
              </a:rPr>
              <a:t>Previously the limiting factor in computing was hardware</a:t>
            </a:r>
          </a:p>
          <a:p>
            <a:pPr marL="432000" indent="-324000">
              <a:spcBef>
                <a:spcPts val="1134"/>
              </a:spcBef>
              <a:buClr>
                <a:srgbClr val="000000"/>
              </a:buClr>
              <a:buSzPct val="45000"/>
              <a:buFont typeface="Wingdings" charset="2"/>
              <a:buChar char=""/>
            </a:pPr>
            <a:r>
              <a:rPr lang="en-CA" sz="2400" b="0" strike="noStrike" spc="-1">
                <a:latin typeface="Nirmala UI Semilight"/>
              </a:rPr>
              <a:t>Faster and more powerful hardware</a:t>
            </a:r>
          </a:p>
          <a:p>
            <a:pPr marL="864000" lvl="1" indent="-324000">
              <a:spcBef>
                <a:spcPts val="567"/>
              </a:spcBef>
              <a:buClr>
                <a:srgbClr val="000000"/>
              </a:buClr>
              <a:buSzPct val="45000"/>
              <a:buFont typeface="Wingdings" charset="2"/>
              <a:buChar char=""/>
            </a:pPr>
            <a:r>
              <a:rPr lang="en-CA" sz="1800" b="0" strike="noStrike" spc="-1">
                <a:latin typeface="Nirmala UI Semilight"/>
              </a:rPr>
              <a:t>Meant that software did not fully utilize the hardware capability</a:t>
            </a:r>
          </a:p>
          <a:p>
            <a:pPr marL="864000" lvl="1" indent="-324000">
              <a:spcBef>
                <a:spcPts val="567"/>
              </a:spcBef>
              <a:buClr>
                <a:srgbClr val="000000"/>
              </a:buClr>
              <a:buSzPct val="45000"/>
              <a:buFont typeface="Wingdings" charset="2"/>
              <a:buChar char=""/>
            </a:pPr>
            <a:r>
              <a:rPr lang="en-CA" sz="1800" b="0" strike="noStrike" spc="-1">
                <a:latin typeface="Nirmala UI Semilight"/>
              </a:rPr>
              <a:t>The model of one operating system to one physical host became wasteful</a:t>
            </a:r>
          </a:p>
          <a:p>
            <a:pPr marL="432000" indent="-324000">
              <a:spcBef>
                <a:spcPts val="1134"/>
              </a:spcBef>
              <a:buClr>
                <a:srgbClr val="000000"/>
              </a:buClr>
              <a:buSzPct val="45000"/>
              <a:buFont typeface="Wingdings" charset="2"/>
              <a:buChar char=""/>
            </a:pPr>
            <a:r>
              <a:rPr lang="en-CA" sz="2400" b="0" strike="noStrike" spc="-1">
                <a:latin typeface="Nirmala UI Semilight"/>
              </a:rPr>
              <a:t>Virtualization</a:t>
            </a:r>
          </a:p>
          <a:p>
            <a:pPr marL="864000" lvl="1" indent="-324000">
              <a:spcBef>
                <a:spcPts val="567"/>
              </a:spcBef>
              <a:buClr>
                <a:srgbClr val="000000"/>
              </a:buClr>
              <a:buSzPct val="45000"/>
              <a:buFont typeface="Wingdings" charset="2"/>
              <a:buChar char=""/>
            </a:pPr>
            <a:r>
              <a:rPr lang="en-CA" sz="1800" b="0" strike="noStrike" spc="-1">
                <a:latin typeface="Nirmala UI Semilight"/>
              </a:rPr>
              <a:t>Developed by IBM in the 1970s to support multiple operating systems on a single physical host, at that time, mainframe</a:t>
            </a:r>
          </a:p>
          <a:p>
            <a:pPr marL="864000" lvl="1" indent="-324000">
              <a:spcBef>
                <a:spcPts val="567"/>
              </a:spcBef>
              <a:buClr>
                <a:srgbClr val="000000"/>
              </a:buClr>
              <a:buSzPct val="45000"/>
              <a:buFont typeface="Wingdings" charset="2"/>
              <a:buChar char=""/>
            </a:pPr>
            <a:r>
              <a:rPr lang="en-CA" sz="1800" b="0" strike="noStrike" spc="-1">
                <a:latin typeface="Nirmala UI Semilight"/>
              </a:rPr>
              <a:t>Established a translation layer between the virtual Os and real OS called a hypervisor</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in development</a:t>
            </a:r>
          </a:p>
        </p:txBody>
      </p:sp>
      <p:sp>
        <p:nvSpPr>
          <p:cNvPr id="32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Project risk</a:t>
            </a:r>
          </a:p>
          <a:p>
            <a:pPr marL="864000" lvl="1" indent="-324000">
              <a:spcBef>
                <a:spcPts val="567"/>
              </a:spcBef>
              <a:buClr>
                <a:srgbClr val="000000"/>
              </a:buClr>
              <a:buSzPct val="45000"/>
              <a:buFont typeface="Wingdings" charset="2"/>
              <a:buChar char=""/>
            </a:pPr>
            <a:r>
              <a:rPr lang="en-CA" sz="1800" b="0" strike="noStrike" spc="-1">
                <a:latin typeface="Nirmala UI Semilight"/>
              </a:rPr>
              <a:t>Risk of the project not being delivered successfully</a:t>
            </a:r>
          </a:p>
          <a:p>
            <a:pPr marL="864000" lvl="1" indent="-324000">
              <a:spcBef>
                <a:spcPts val="567"/>
              </a:spcBef>
              <a:buClr>
                <a:srgbClr val="000000"/>
              </a:buClr>
              <a:buSzPct val="45000"/>
              <a:buFont typeface="Wingdings" charset="2"/>
              <a:buChar char=""/>
            </a:pPr>
            <a:r>
              <a:rPr lang="en-CA" sz="1800" b="0" strike="noStrike" spc="-1">
                <a:latin typeface="Nirmala UI Semilight"/>
              </a:rPr>
              <a:t>Risk of building software that creates more operational risk or has poor resiliency</a:t>
            </a:r>
          </a:p>
          <a:p>
            <a:pPr marL="864000" lvl="1" indent="-324000">
              <a:spcBef>
                <a:spcPts val="567"/>
              </a:spcBef>
              <a:buClr>
                <a:srgbClr val="000000"/>
              </a:buClr>
              <a:buSzPct val="45000"/>
              <a:buFont typeface="Wingdings" charset="2"/>
              <a:buChar char=""/>
            </a:pPr>
            <a:r>
              <a:rPr lang="en-CA" sz="1800" b="0" strike="noStrike" spc="-1">
                <a:latin typeface="Nirmala UI Semilight"/>
              </a:rPr>
              <a:t>Risk of wasting resources by building the wrong thing or building it poorly</a:t>
            </a:r>
          </a:p>
          <a:p>
            <a:pPr marL="432000" indent="-324000">
              <a:spcBef>
                <a:spcPts val="1134"/>
              </a:spcBef>
              <a:buClr>
                <a:srgbClr val="000000"/>
              </a:buClr>
              <a:buSzPct val="45000"/>
              <a:buFont typeface="Wingdings" charset="2"/>
              <a:buChar char=""/>
            </a:pPr>
            <a:r>
              <a:rPr lang="en-CA" sz="2400" b="0" strike="noStrike" spc="-1">
                <a:latin typeface="Nirmala UI Semilight"/>
              </a:rPr>
              <a:t>Product risk</a:t>
            </a:r>
          </a:p>
          <a:p>
            <a:pPr marL="864000" lvl="1" indent="-324000">
              <a:spcBef>
                <a:spcPts val="567"/>
              </a:spcBef>
              <a:buClr>
                <a:srgbClr val="000000"/>
              </a:buClr>
              <a:buSzPct val="45000"/>
              <a:buFont typeface="Wingdings" charset="2"/>
              <a:buChar char=""/>
            </a:pPr>
            <a:r>
              <a:rPr lang="en-CA" sz="1800" b="0" strike="noStrike" spc="-1">
                <a:latin typeface="Nirmala UI Semilight"/>
              </a:rPr>
              <a:t>Risks that are created by using the project in production</a:t>
            </a:r>
          </a:p>
          <a:p>
            <a:pPr marL="864000" lvl="1" indent="-324000">
              <a:spcBef>
                <a:spcPts val="567"/>
              </a:spcBef>
              <a:buClr>
                <a:srgbClr val="000000"/>
              </a:buClr>
              <a:buSzPct val="45000"/>
              <a:buFont typeface="Wingdings" charset="2"/>
              <a:buChar char=""/>
            </a:pPr>
            <a:r>
              <a:rPr lang="en-CA" sz="1800" b="0" strike="noStrike" spc="-1">
                <a:latin typeface="Nirmala UI Semilight"/>
              </a:rPr>
              <a:t>Security vulnerabilities, problematic integration with legacy systems</a:t>
            </a:r>
          </a:p>
          <a:p>
            <a:pPr marL="432000" indent="-324000">
              <a:spcBef>
                <a:spcPts val="1134"/>
              </a:spcBef>
              <a:buClr>
                <a:srgbClr val="000000"/>
              </a:buClr>
              <a:buSzPct val="45000"/>
              <a:buFont typeface="Wingdings" charset="2"/>
              <a:buChar char=""/>
            </a:pPr>
            <a:r>
              <a:rPr lang="en-CA" sz="2400" b="0" strike="noStrike" spc="-1">
                <a:latin typeface="Nirmala UI Semilight"/>
              </a:rPr>
              <a:t>Business risk</a:t>
            </a:r>
          </a:p>
          <a:p>
            <a:pPr marL="864000" lvl="1" indent="-324000">
              <a:spcBef>
                <a:spcPts val="567"/>
              </a:spcBef>
              <a:buClr>
                <a:srgbClr val="000000"/>
              </a:buClr>
              <a:buSzPct val="45000"/>
              <a:buFont typeface="Wingdings" charset="2"/>
              <a:buChar char=""/>
            </a:pPr>
            <a:r>
              <a:rPr lang="en-CA" sz="1800" b="0" strike="noStrike" spc="-1">
                <a:latin typeface="Nirmala UI Semilight"/>
              </a:rPr>
              <a:t>A faulty product may disrupt business operations in unexpected ways</a:t>
            </a:r>
          </a:p>
          <a:p>
            <a:pPr marL="864000" lvl="1" indent="-324000">
              <a:spcBef>
                <a:spcPts val="567"/>
              </a:spcBef>
              <a:buClr>
                <a:srgbClr val="000000"/>
              </a:buClr>
              <a:buSzPct val="45000"/>
              <a:buFont typeface="Wingdings" charset="2"/>
              <a:buChar char=""/>
            </a:pPr>
            <a:r>
              <a:rPr lang="en-CA" sz="1800" b="0" strike="noStrike" spc="-1">
                <a:latin typeface="Nirmala UI Semilight"/>
              </a:rPr>
              <a:t>Risk analysis cannot be relegated to post deployment of an application</a:t>
            </a:r>
          </a:p>
          <a:p>
            <a:pPr marL="864000" lvl="1" indent="-324000">
              <a:spcBef>
                <a:spcPts val="567"/>
              </a:spcBef>
              <a:buClr>
                <a:srgbClr val="000000"/>
              </a:buClr>
              <a:buSzPct val="45000"/>
              <a:buFont typeface="Wingdings" charset="2"/>
              <a:buChar char=""/>
            </a:pPr>
            <a:r>
              <a:rPr lang="en-CA" sz="1800" b="0" strike="noStrike" spc="-1">
                <a:latin typeface="Nirmala UI Semilight"/>
              </a:rPr>
              <a:t>This also leads to reputational risk</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DevOps</a:t>
            </a:r>
          </a:p>
        </p:txBody>
      </p:sp>
      <p:sp>
        <p:nvSpPr>
          <p:cNvPr id="454" name="PlaceHolder 2"/>
          <p:cNvSpPr>
            <a:spLocks noGrp="1"/>
          </p:cNvSpPr>
          <p:nvPr>
            <p:ph/>
          </p:nvPr>
        </p:nvSpPr>
        <p:spPr>
          <a:xfrm>
            <a:off x="424800" y="1051200"/>
            <a:ext cx="536616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virtual environment</a:t>
            </a:r>
          </a:p>
          <a:p>
            <a:pPr marL="864000" lvl="1" indent="-324000">
              <a:spcBef>
                <a:spcPts val="567"/>
              </a:spcBef>
              <a:buClr>
                <a:srgbClr val="000000"/>
              </a:buClr>
              <a:buSzPct val="45000"/>
              <a:buFont typeface="Wingdings" charset="2"/>
              <a:buChar char=""/>
            </a:pPr>
            <a:r>
              <a:rPr lang="en-CA" sz="1600" b="0" strike="noStrike" spc="-1">
                <a:latin typeface="Nirmala UI Semilight"/>
              </a:rPr>
              <a:t>Executes code on the hypervisor</a:t>
            </a:r>
          </a:p>
          <a:p>
            <a:pPr marL="864000" lvl="1" indent="-324000">
              <a:spcBef>
                <a:spcPts val="567"/>
              </a:spcBef>
              <a:buClr>
                <a:srgbClr val="000000"/>
              </a:buClr>
              <a:buSzPct val="45000"/>
              <a:buFont typeface="Wingdings" charset="2"/>
              <a:buChar char=""/>
            </a:pPr>
            <a:r>
              <a:rPr lang="en-CA" sz="1600" b="0" strike="noStrike" spc="-1">
                <a:latin typeface="Nirmala UI Semilight"/>
              </a:rPr>
              <a:t>Creates a virtual representation of a physical device  like a computer or disk drive</a:t>
            </a:r>
          </a:p>
          <a:p>
            <a:pPr marL="864000" lvl="1" indent="-324000">
              <a:spcBef>
                <a:spcPts val="567"/>
              </a:spcBef>
              <a:buClr>
                <a:srgbClr val="000000"/>
              </a:buClr>
              <a:buSzPct val="45000"/>
              <a:buFont typeface="Wingdings" charset="2"/>
              <a:buChar char=""/>
            </a:pPr>
            <a:r>
              <a:rPr lang="en-CA" sz="1600" b="0" strike="noStrike" spc="-1">
                <a:latin typeface="Nirmala UI Semilight"/>
              </a:rPr>
              <a:t>Maps the virtual device to some underlying hardware resource on the underlying host</a:t>
            </a:r>
          </a:p>
          <a:p>
            <a:pPr marL="432000" indent="-324000">
              <a:spcBef>
                <a:spcPts val="1134"/>
              </a:spcBef>
              <a:buClr>
                <a:srgbClr val="000000"/>
              </a:buClr>
              <a:buSzPct val="45000"/>
              <a:buFont typeface="Wingdings" charset="2"/>
              <a:buChar char=""/>
            </a:pPr>
            <a:r>
              <a:rPr lang="en-CA" sz="2400" b="0" strike="noStrike" spc="-1">
                <a:latin typeface="Nirmala UI Semilight"/>
              </a:rPr>
              <a:t>Tools like Terraform are</a:t>
            </a:r>
          </a:p>
          <a:p>
            <a:pPr marL="864000" lvl="1" indent="-324000">
              <a:spcBef>
                <a:spcPts val="567"/>
              </a:spcBef>
              <a:buClr>
                <a:srgbClr val="000000"/>
              </a:buClr>
              <a:buSzPct val="45000"/>
              <a:buFont typeface="Wingdings" charset="2"/>
              <a:buChar char=""/>
            </a:pPr>
            <a:r>
              <a:rPr lang="en-CA" sz="1600" b="0" strike="noStrike" spc="-1">
                <a:latin typeface="Nirmala UI Semilight"/>
              </a:rPr>
              <a:t>Used to specify the virtual resources required</a:t>
            </a:r>
          </a:p>
          <a:p>
            <a:pPr marL="864000" lvl="1" indent="-324000">
              <a:spcBef>
                <a:spcPts val="567"/>
              </a:spcBef>
              <a:buClr>
                <a:srgbClr val="000000"/>
              </a:buClr>
              <a:buSzPct val="45000"/>
              <a:buFont typeface="Wingdings" charset="2"/>
              <a:buChar char=""/>
            </a:pPr>
            <a:r>
              <a:rPr lang="en-CA" sz="1600" b="0" strike="noStrike" spc="-1">
                <a:latin typeface="Nirmala UI Semilight"/>
              </a:rPr>
              <a:t>Executed by the hypervisor or equivalents</a:t>
            </a:r>
          </a:p>
          <a:p>
            <a:pPr marL="864000" lvl="1" indent="-324000">
              <a:spcBef>
                <a:spcPts val="567"/>
              </a:spcBef>
              <a:buClr>
                <a:srgbClr val="000000"/>
              </a:buClr>
              <a:buSzPct val="45000"/>
              <a:buFont typeface="Wingdings" charset="2"/>
              <a:buChar char=""/>
            </a:pPr>
            <a:r>
              <a:rPr lang="en-CA" sz="1600" b="0" strike="noStrike" spc="-1">
                <a:latin typeface="Nirmala UI Semilight"/>
              </a:rPr>
              <a:t>Called “Infrastructure as Code”  or IoC</a:t>
            </a:r>
          </a:p>
          <a:p>
            <a:pPr marL="864000" lvl="1" indent="-324000">
              <a:spcBef>
                <a:spcPts val="567"/>
              </a:spcBef>
              <a:buClr>
                <a:srgbClr val="000000"/>
              </a:buClr>
              <a:buSzPct val="45000"/>
              <a:buFont typeface="Wingdings" charset="2"/>
              <a:buChar char=""/>
            </a:pPr>
            <a:r>
              <a:rPr lang="en-CA" sz="1600" b="0" strike="noStrike" spc="-1">
                <a:latin typeface="Nirmala UI Semilight"/>
              </a:rPr>
              <a:t>Note: this is a simplification of what really happens</a:t>
            </a:r>
          </a:p>
        </p:txBody>
      </p:sp>
      <p:pic>
        <p:nvPicPr>
          <p:cNvPr id="455" name="Picture 454"/>
          <p:cNvPicPr/>
          <p:nvPr/>
        </p:nvPicPr>
        <p:blipFill>
          <a:blip r:embed="rId2"/>
          <a:stretch/>
        </p:blipFill>
        <p:spPr>
          <a:xfrm>
            <a:off x="6419880" y="1459440"/>
            <a:ext cx="4600440" cy="40838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DevOps</a:t>
            </a:r>
          </a:p>
        </p:txBody>
      </p:sp>
      <p:pic>
        <p:nvPicPr>
          <p:cNvPr id="457" name="Picture 456"/>
          <p:cNvPicPr/>
          <p:nvPr/>
        </p:nvPicPr>
        <p:blipFill>
          <a:blip r:embed="rId2"/>
          <a:stretch/>
        </p:blipFill>
        <p:spPr>
          <a:xfrm>
            <a:off x="2530440" y="1440000"/>
            <a:ext cx="6979680" cy="43200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DevOps</a:t>
            </a:r>
          </a:p>
        </p:txBody>
      </p:sp>
      <p:sp>
        <p:nvSpPr>
          <p:cNvPr id="459" name="PlaceHolder 2"/>
          <p:cNvSpPr>
            <a:spLocks noGrp="1"/>
          </p:cNvSpPr>
          <p:nvPr>
            <p:ph/>
          </p:nvPr>
        </p:nvSpPr>
        <p:spPr>
          <a:xfrm>
            <a:off x="424800" y="1051200"/>
            <a:ext cx="536616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Driven by virtualization and Infrastructure as code</a:t>
            </a:r>
          </a:p>
          <a:p>
            <a:pPr marL="432000" indent="-324000">
              <a:spcBef>
                <a:spcPts val="1134"/>
              </a:spcBef>
              <a:buClr>
                <a:srgbClr val="000000"/>
              </a:buClr>
              <a:buSzPct val="45000"/>
              <a:buFont typeface="Wingdings" charset="2"/>
              <a:buChar char=""/>
            </a:pPr>
            <a:r>
              <a:rPr lang="en-CA" sz="1600" b="0" strike="noStrike" spc="-1">
                <a:latin typeface="Nirmala UI Semilight"/>
              </a:rPr>
              <a:t>Dev and Ops had been two separate worlds</a:t>
            </a:r>
          </a:p>
          <a:p>
            <a:pPr marL="864000" lvl="1" indent="-324000">
              <a:spcBef>
                <a:spcPts val="567"/>
              </a:spcBef>
              <a:buClr>
                <a:srgbClr val="000000"/>
              </a:buClr>
              <a:buSzPct val="45000"/>
              <a:buFont typeface="Wingdings" charset="2"/>
              <a:buChar char=""/>
            </a:pPr>
            <a:r>
              <a:rPr lang="en-CA" sz="1600" b="0" strike="noStrike" spc="-1">
                <a:latin typeface="Nirmala UI Semilight"/>
              </a:rPr>
              <a:t>Dev was generally automated</a:t>
            </a:r>
          </a:p>
          <a:p>
            <a:pPr marL="864000" lvl="1" indent="-324000">
              <a:spcBef>
                <a:spcPts val="567"/>
              </a:spcBef>
              <a:buClr>
                <a:srgbClr val="000000"/>
              </a:buClr>
              <a:buSzPct val="45000"/>
              <a:buFont typeface="Wingdings" charset="2"/>
              <a:buChar char=""/>
            </a:pPr>
            <a:r>
              <a:rPr lang="en-CA" sz="1600" b="0" strike="noStrike" spc="-1">
                <a:latin typeface="Nirmala UI Semilight"/>
              </a:rPr>
              <a:t>Ops was manual and bare metal</a:t>
            </a:r>
          </a:p>
          <a:p>
            <a:pPr marL="432000" indent="-324000">
              <a:spcBef>
                <a:spcPts val="1134"/>
              </a:spcBef>
              <a:buClr>
                <a:srgbClr val="000000"/>
              </a:buClr>
              <a:buSzPct val="45000"/>
              <a:buFont typeface="Wingdings" charset="2"/>
              <a:buChar char=""/>
            </a:pPr>
            <a:r>
              <a:rPr lang="en-CA" sz="2000" b="0" strike="noStrike" spc="-1">
                <a:latin typeface="Nirmala UI Semilight"/>
              </a:rPr>
              <a:t>Virtualization turned it all into code</a:t>
            </a:r>
          </a:p>
          <a:p>
            <a:pPr marL="864000" lvl="1" indent="-324000">
              <a:spcBef>
                <a:spcPts val="567"/>
              </a:spcBef>
              <a:buClr>
                <a:srgbClr val="000000"/>
              </a:buClr>
              <a:buSzPct val="45000"/>
              <a:buFont typeface="Wingdings" charset="2"/>
              <a:buChar char=""/>
            </a:pPr>
            <a:r>
              <a:rPr lang="en-CA" sz="1600" b="0" strike="noStrike" spc="-1">
                <a:latin typeface="Nirmala UI Semilight"/>
              </a:rPr>
              <a:t>Now the same tools can be used in the entire life cycle of a software product</a:t>
            </a:r>
          </a:p>
          <a:p>
            <a:pPr marL="864000" lvl="1" indent="-324000">
              <a:spcBef>
                <a:spcPts val="567"/>
              </a:spcBef>
              <a:buClr>
                <a:srgbClr val="000000"/>
              </a:buClr>
              <a:buSzPct val="45000"/>
              <a:buFont typeface="Wingdings" charset="2"/>
              <a:buChar char=""/>
            </a:pPr>
            <a:r>
              <a:rPr lang="en-CA" sz="1600" b="0" strike="noStrike" spc="-1">
                <a:latin typeface="Nirmala UI Semilight"/>
              </a:rPr>
              <a:t>Opportunity for full process automation support</a:t>
            </a:r>
          </a:p>
          <a:p>
            <a:pPr marL="432000" indent="-324000">
              <a:spcBef>
                <a:spcPts val="1134"/>
              </a:spcBef>
              <a:buClr>
                <a:srgbClr val="000000"/>
              </a:buClr>
              <a:buSzPct val="45000"/>
              <a:buFont typeface="Wingdings" charset="2"/>
              <a:buChar char=""/>
            </a:pPr>
            <a:r>
              <a:rPr lang="en-CA" sz="2000" b="0" strike="noStrike" spc="-1">
                <a:latin typeface="Nirmala UI Semilight"/>
              </a:rPr>
              <a:t>Enables immediate feedback loops between dev and ops</a:t>
            </a:r>
          </a:p>
        </p:txBody>
      </p:sp>
      <p:pic>
        <p:nvPicPr>
          <p:cNvPr id="460" name="Content Placeholder 7"/>
          <p:cNvPicPr/>
          <p:nvPr/>
        </p:nvPicPr>
        <p:blipFill>
          <a:blip r:embed="rId2"/>
          <a:stretch/>
        </p:blipFill>
        <p:spPr>
          <a:xfrm>
            <a:off x="6287040" y="1961280"/>
            <a:ext cx="5181120" cy="29358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Goal of DevOps</a:t>
            </a:r>
          </a:p>
        </p:txBody>
      </p:sp>
      <p:sp>
        <p:nvSpPr>
          <p:cNvPr id="462" name="PlaceHolder 2"/>
          <p:cNvSpPr>
            <a:spLocks noGrp="1"/>
          </p:cNvSpPr>
          <p:nvPr>
            <p:ph/>
          </p:nvPr>
        </p:nvSpPr>
        <p:spPr>
          <a:xfrm>
            <a:off x="424800" y="1051200"/>
            <a:ext cx="536616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Desilo-ize the three areas in software development</a:t>
            </a:r>
          </a:p>
          <a:p>
            <a:pPr marL="432000" indent="-324000">
              <a:spcBef>
                <a:spcPts val="1134"/>
              </a:spcBef>
              <a:buClr>
                <a:srgbClr val="000000"/>
              </a:buClr>
              <a:buSzPct val="45000"/>
              <a:buFont typeface="Wingdings" charset="2"/>
              <a:buChar char=""/>
            </a:pPr>
            <a:r>
              <a:rPr lang="en-CA" sz="2000" b="0" strike="noStrike" spc="-1">
                <a:latin typeface="Nirmala UI Semilight"/>
              </a:rPr>
              <a:t>Get everyone using the same sorts of tools, practices and automation</a:t>
            </a:r>
          </a:p>
          <a:p>
            <a:pPr marL="864000" lvl="1" indent="-324000">
              <a:spcBef>
                <a:spcPts val="567"/>
              </a:spcBef>
              <a:buClr>
                <a:srgbClr val="000000"/>
              </a:buClr>
              <a:buSzPct val="45000"/>
              <a:buFont typeface="Wingdings" charset="2"/>
              <a:buChar char=""/>
            </a:pPr>
            <a:r>
              <a:rPr lang="en-CA" sz="1600" b="0" strike="noStrike" spc="-1">
                <a:latin typeface="Nirmala UI Semilight"/>
              </a:rPr>
              <a:t>Better collaboration</a:t>
            </a:r>
          </a:p>
          <a:p>
            <a:pPr marL="864000" lvl="1" indent="-324000">
              <a:spcBef>
                <a:spcPts val="567"/>
              </a:spcBef>
              <a:buClr>
                <a:srgbClr val="000000"/>
              </a:buClr>
              <a:buSzPct val="45000"/>
              <a:buFont typeface="Wingdings" charset="2"/>
              <a:buChar char=""/>
            </a:pPr>
            <a:r>
              <a:rPr lang="en-CA" sz="1600" b="0" strike="noStrike" spc="-1">
                <a:latin typeface="Nirmala UI Semilight"/>
              </a:rPr>
              <a:t>More control over the entire lifecycle of software</a:t>
            </a:r>
          </a:p>
          <a:p>
            <a:pPr marL="864000" lvl="1" indent="-324000">
              <a:spcBef>
                <a:spcPts val="567"/>
              </a:spcBef>
              <a:buClr>
                <a:srgbClr val="000000"/>
              </a:buClr>
              <a:buSzPct val="45000"/>
              <a:buFont typeface="Wingdings" charset="2"/>
              <a:buChar char=""/>
            </a:pPr>
            <a:endParaRPr lang="en-CA" sz="2000" b="0" strike="noStrike" spc="-1">
              <a:latin typeface="Nirmala UI Semilight"/>
            </a:endParaRPr>
          </a:p>
        </p:txBody>
      </p:sp>
      <p:pic>
        <p:nvPicPr>
          <p:cNvPr id="463" name="Picture 8"/>
          <p:cNvPicPr/>
          <p:nvPr/>
        </p:nvPicPr>
        <p:blipFill>
          <a:blip r:embed="rId2"/>
          <a:stretch/>
        </p:blipFill>
        <p:spPr>
          <a:xfrm>
            <a:off x="6248880" y="1139760"/>
            <a:ext cx="5105160" cy="464472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Positive Impact on Risk and Resilience</a:t>
            </a:r>
          </a:p>
        </p:txBody>
      </p:sp>
      <p:sp>
        <p:nvSpPr>
          <p:cNvPr id="46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Faster detection and response to risk</a:t>
            </a:r>
          </a:p>
          <a:p>
            <a:pPr marL="864000" lvl="1" indent="-324000">
              <a:spcBef>
                <a:spcPts val="567"/>
              </a:spcBef>
              <a:buClr>
                <a:srgbClr val="000000"/>
              </a:buClr>
              <a:buSzPct val="45000"/>
              <a:buFont typeface="Wingdings" charset="2"/>
              <a:buChar char=""/>
            </a:pPr>
            <a:r>
              <a:rPr lang="en-CA" sz="1800" b="0" strike="noStrike" spc="-1">
                <a:latin typeface="Nirmala UI Semilight"/>
              </a:rPr>
              <a:t>Continuous integration and monitoring mean issues are identified and remediated early</a:t>
            </a:r>
          </a:p>
          <a:p>
            <a:pPr marL="864000" lvl="1" indent="-324000">
              <a:spcBef>
                <a:spcPts val="567"/>
              </a:spcBef>
              <a:buClr>
                <a:srgbClr val="000000"/>
              </a:buClr>
              <a:buSzPct val="45000"/>
              <a:buFont typeface="Wingdings" charset="2"/>
              <a:buChar char=""/>
            </a:pPr>
            <a:r>
              <a:rPr lang="en-CA" sz="1800" b="0" strike="noStrike" spc="-1">
                <a:latin typeface="Nirmala UI Semilight"/>
              </a:rPr>
              <a:t>Automated testing and deployment reduce human error during releases</a:t>
            </a:r>
          </a:p>
          <a:p>
            <a:pPr marL="864000" lvl="1" indent="-324000">
              <a:spcBef>
                <a:spcPts val="567"/>
              </a:spcBef>
              <a:buClr>
                <a:srgbClr val="000000"/>
              </a:buClr>
              <a:buSzPct val="45000"/>
              <a:buFont typeface="Wingdings" charset="2"/>
              <a:buChar char=""/>
            </a:pPr>
            <a:r>
              <a:rPr lang="en-CA" sz="1800" b="0" strike="noStrike" spc="-1">
                <a:latin typeface="Nirmala UI Semilight"/>
              </a:rPr>
              <a:t>Real-time observability (logs, metrics, alerts) improves situational awareness and shortens the mean time to detect (MTTD) and mean time to recover (MTTR)</a:t>
            </a:r>
          </a:p>
          <a:p>
            <a:pPr marL="432000" indent="-324000">
              <a:spcBef>
                <a:spcPts val="1134"/>
              </a:spcBef>
              <a:buClr>
                <a:srgbClr val="000000"/>
              </a:buClr>
              <a:buSzPct val="45000"/>
              <a:buFont typeface="Wingdings" charset="2"/>
              <a:buChar char=""/>
            </a:pPr>
            <a:r>
              <a:rPr lang="en-CA" sz="2400" b="0" strike="noStrike" spc="-1">
                <a:latin typeface="Nirmala UI Semilight"/>
              </a:rPr>
              <a:t>Resilience gain</a:t>
            </a:r>
          </a:p>
          <a:p>
            <a:pPr marL="864000" lvl="1" indent="-324000">
              <a:spcBef>
                <a:spcPts val="567"/>
              </a:spcBef>
              <a:buClr>
                <a:srgbClr val="000000"/>
              </a:buClr>
              <a:buSzPct val="45000"/>
              <a:buFont typeface="Wingdings" charset="2"/>
              <a:buChar char=""/>
            </a:pPr>
            <a:r>
              <a:rPr lang="en-CA" sz="1800" b="0" strike="noStrike" spc="-1">
                <a:latin typeface="Nirmala UI Semilight"/>
              </a:rPr>
              <a:t>Systems and teams become more responsive and adaptive to incidents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Positive Impact on Risk and Resilience</a:t>
            </a:r>
          </a:p>
        </p:txBody>
      </p:sp>
      <p:sp>
        <p:nvSpPr>
          <p:cNvPr id="46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Improved change management and reliability</a:t>
            </a:r>
          </a:p>
          <a:p>
            <a:pPr marL="864000" lvl="1" indent="-324000">
              <a:spcBef>
                <a:spcPts val="567"/>
              </a:spcBef>
              <a:buClr>
                <a:srgbClr val="000000"/>
              </a:buClr>
              <a:buSzPct val="45000"/>
              <a:buFont typeface="Wingdings" charset="2"/>
              <a:buChar char=""/>
            </a:pPr>
            <a:r>
              <a:rPr lang="en-CA" sz="1800" b="0" strike="noStrike" spc="-1">
                <a:latin typeface="Nirmala UI Semilight"/>
              </a:rPr>
              <a:t>Frequent, smaller deployments reduce the risk of large, disruptive failures</a:t>
            </a:r>
          </a:p>
          <a:p>
            <a:pPr marL="864000" lvl="1" indent="-324000">
              <a:spcBef>
                <a:spcPts val="567"/>
              </a:spcBef>
              <a:buClr>
                <a:srgbClr val="000000"/>
              </a:buClr>
              <a:buSzPct val="45000"/>
              <a:buFont typeface="Wingdings" charset="2"/>
              <a:buChar char=""/>
            </a:pPr>
            <a:r>
              <a:rPr lang="en-CA" sz="1800" b="0" strike="noStrike" spc="-1">
                <a:latin typeface="Nirmala UI Semilight"/>
              </a:rPr>
              <a:t>Automated pipelines ensure consistency and repeatability in builds and releases</a:t>
            </a:r>
          </a:p>
          <a:p>
            <a:pPr marL="864000" lvl="1" indent="-324000">
              <a:spcBef>
                <a:spcPts val="567"/>
              </a:spcBef>
              <a:buClr>
                <a:srgbClr val="000000"/>
              </a:buClr>
              <a:buSzPct val="45000"/>
              <a:buFont typeface="Wingdings" charset="2"/>
              <a:buChar char=""/>
            </a:pPr>
            <a:r>
              <a:rPr lang="en-CA" sz="1800" b="0" strike="noStrike" spc="-1">
                <a:latin typeface="Nirmala UI Semilight"/>
              </a:rPr>
              <a:t>Version control of IoC provides traceability and rollback capability.</a:t>
            </a:r>
          </a:p>
          <a:p>
            <a:pPr marL="432000" indent="-324000">
              <a:spcBef>
                <a:spcPts val="1134"/>
              </a:spcBef>
              <a:buClr>
                <a:srgbClr val="000000"/>
              </a:buClr>
              <a:buSzPct val="45000"/>
              <a:buFont typeface="Wingdings" charset="2"/>
              <a:buChar char=""/>
            </a:pPr>
            <a:r>
              <a:rPr lang="en-CA" sz="2400" b="0" strike="noStrike" spc="-1">
                <a:latin typeface="Nirmala UI Semilight"/>
              </a:rPr>
              <a:t>Risk reduction</a:t>
            </a:r>
          </a:p>
          <a:p>
            <a:pPr marL="864000" lvl="1" indent="-324000">
              <a:spcBef>
                <a:spcPts val="567"/>
              </a:spcBef>
              <a:buClr>
                <a:srgbClr val="000000"/>
              </a:buClr>
              <a:buSzPct val="45000"/>
              <a:buFont typeface="Wingdings" charset="2"/>
              <a:buChar char=""/>
            </a:pPr>
            <a:r>
              <a:rPr lang="en-CA" sz="1800" b="0" strike="noStrike" spc="-1">
                <a:latin typeface="Nirmala UI Semilight"/>
              </a:rPr>
              <a:t>Fewer surprises in production; controlled, auditable change processes.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Positive Impact on Risk and Resilience</a:t>
            </a:r>
          </a:p>
        </p:txBody>
      </p:sp>
      <p:sp>
        <p:nvSpPr>
          <p:cNvPr id="46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Strengthened organizational resilience through culture</a:t>
            </a:r>
          </a:p>
          <a:p>
            <a:pPr marL="864000" lvl="1" indent="-324000">
              <a:spcBef>
                <a:spcPts val="567"/>
              </a:spcBef>
              <a:buClr>
                <a:srgbClr val="000000"/>
              </a:buClr>
              <a:buSzPct val="45000"/>
              <a:buFont typeface="Wingdings" charset="2"/>
              <a:buChar char=""/>
            </a:pPr>
            <a:r>
              <a:rPr lang="en-CA" sz="1800" b="0" strike="noStrike" spc="-1">
                <a:latin typeface="Nirmala UI Semilight"/>
              </a:rPr>
              <a:t>Promotes cross-functional collaboration, transparency, and shared accountability</a:t>
            </a:r>
          </a:p>
          <a:p>
            <a:pPr marL="864000" lvl="1" indent="-324000">
              <a:spcBef>
                <a:spcPts val="567"/>
              </a:spcBef>
              <a:buClr>
                <a:srgbClr val="000000"/>
              </a:buClr>
              <a:buSzPct val="45000"/>
              <a:buFont typeface="Wingdings" charset="2"/>
              <a:buChar char=""/>
            </a:pPr>
            <a:r>
              <a:rPr lang="en-CA" sz="1800" b="0" strike="noStrike" spc="-1">
                <a:latin typeface="Nirmala UI Semilight"/>
              </a:rPr>
              <a:t>Integration of dev and ops teams foster collective ownership of uptime, security, and quality.</a:t>
            </a:r>
          </a:p>
          <a:p>
            <a:pPr marL="864000" lvl="1" indent="-324000">
              <a:spcBef>
                <a:spcPts val="567"/>
              </a:spcBef>
              <a:buClr>
                <a:srgbClr val="000000"/>
              </a:buClr>
              <a:buSzPct val="45000"/>
              <a:buFont typeface="Wingdings" charset="2"/>
              <a:buChar char=""/>
            </a:pPr>
            <a:r>
              <a:rPr lang="en-CA" sz="1800" b="0" strike="noStrike" spc="-1">
                <a:latin typeface="Nirmala UI Semilight"/>
              </a:rPr>
              <a:t>Post-incident reviews (blameless retrospectives) encourage learning and continuous improvement</a:t>
            </a:r>
          </a:p>
          <a:p>
            <a:pPr marL="432000" indent="-324000">
              <a:spcBef>
                <a:spcPts val="1134"/>
              </a:spcBef>
              <a:buClr>
                <a:srgbClr val="000000"/>
              </a:buClr>
              <a:buSzPct val="45000"/>
              <a:buFont typeface="Wingdings" charset="2"/>
              <a:buChar char=""/>
            </a:pPr>
            <a:r>
              <a:rPr lang="en-CA" sz="2400" b="0" strike="noStrike" spc="-1">
                <a:latin typeface="Nirmala UI Semilight"/>
              </a:rPr>
              <a:t>Resilience gain</a:t>
            </a:r>
          </a:p>
          <a:p>
            <a:pPr marL="864000" lvl="1" indent="-324000">
              <a:spcBef>
                <a:spcPts val="567"/>
              </a:spcBef>
              <a:buClr>
                <a:srgbClr val="000000"/>
              </a:buClr>
              <a:buSzPct val="45000"/>
              <a:buFont typeface="Wingdings" charset="2"/>
              <a:buChar char=""/>
            </a:pPr>
            <a:r>
              <a:rPr lang="en-CA" sz="1800" b="0" strike="noStrike" spc="-1">
                <a:latin typeface="Nirmala UI Semilight"/>
              </a:rPr>
              <a:t>The organization learns faster and recovers more intelligently from disruptions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Positive Impact on Risk and Resilience</a:t>
            </a:r>
          </a:p>
        </p:txBody>
      </p:sp>
      <p:sp>
        <p:nvSpPr>
          <p:cNvPr id="47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Scalability and elasticity</a:t>
            </a:r>
          </a:p>
          <a:p>
            <a:pPr marL="864000" lvl="1" indent="-324000">
              <a:spcBef>
                <a:spcPts val="567"/>
              </a:spcBef>
              <a:buClr>
                <a:srgbClr val="000000"/>
              </a:buClr>
              <a:buSzPct val="45000"/>
              <a:buFont typeface="Wingdings" charset="2"/>
              <a:buChar char=""/>
            </a:pPr>
            <a:r>
              <a:rPr lang="en-CA" sz="1800" b="0" strike="noStrike" spc="-1">
                <a:latin typeface="Nirmala UI Semilight"/>
              </a:rPr>
              <a:t>Cloud-native and container-based DevOps infrastructures support scaling up or down quickly during demand spikes or disruptions</a:t>
            </a:r>
          </a:p>
          <a:p>
            <a:pPr marL="864000" lvl="1" indent="-324000">
              <a:spcBef>
                <a:spcPts val="567"/>
              </a:spcBef>
              <a:buClr>
                <a:srgbClr val="000000"/>
              </a:buClr>
              <a:buSzPct val="45000"/>
              <a:buFont typeface="Wingdings" charset="2"/>
              <a:buChar char=""/>
            </a:pPr>
            <a:r>
              <a:rPr lang="en-CA" sz="1800" b="0" strike="noStrike" spc="-1">
                <a:latin typeface="Nirmala UI Semilight"/>
              </a:rPr>
              <a:t>Disaster recovery automation and multi-region deployments improve system continuity</a:t>
            </a:r>
          </a:p>
          <a:p>
            <a:pPr marL="432000" indent="-324000">
              <a:spcBef>
                <a:spcPts val="1134"/>
              </a:spcBef>
              <a:buClr>
                <a:srgbClr val="000000"/>
              </a:buClr>
              <a:buSzPct val="45000"/>
              <a:buFont typeface="Wingdings" charset="2"/>
              <a:buChar char=""/>
            </a:pPr>
            <a:r>
              <a:rPr lang="en-CA" sz="2400" b="0" strike="noStrike" spc="-1">
                <a:latin typeface="Nirmala UI Semilight"/>
              </a:rPr>
              <a:t>Resilience gain</a:t>
            </a:r>
          </a:p>
          <a:p>
            <a:pPr marL="864000" lvl="1" indent="-324000">
              <a:spcBef>
                <a:spcPts val="567"/>
              </a:spcBef>
              <a:buClr>
                <a:srgbClr val="000000"/>
              </a:buClr>
              <a:buSzPct val="45000"/>
              <a:buFont typeface="Wingdings" charset="2"/>
              <a:buChar char=""/>
            </a:pPr>
            <a:r>
              <a:rPr lang="en-CA" sz="1800" b="0" strike="noStrike" spc="-1">
                <a:latin typeface="Nirmala UI Semilight"/>
              </a:rPr>
              <a:t>Systems can absorb shocks and continue operation under stress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negative Impact on Risk and Resilience</a:t>
            </a:r>
          </a:p>
        </p:txBody>
      </p:sp>
      <p:sp>
        <p:nvSpPr>
          <p:cNvPr id="473"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Increased complexity and interdependence</a:t>
            </a:r>
          </a:p>
          <a:p>
            <a:pPr marL="864000" lvl="1" indent="-324000">
              <a:spcBef>
                <a:spcPts val="567"/>
              </a:spcBef>
              <a:buClr>
                <a:srgbClr val="000000"/>
              </a:buClr>
              <a:buSzPct val="45000"/>
              <a:buFont typeface="Wingdings" charset="2"/>
              <a:buChar char=""/>
            </a:pPr>
            <a:r>
              <a:rPr lang="en-CA" sz="1800" b="0" strike="noStrike" spc="-1">
                <a:latin typeface="Nirmala UI Semilight"/>
              </a:rPr>
              <a:t>Automation, microservices, and distributed systems add layers of technical complexity</a:t>
            </a:r>
          </a:p>
          <a:p>
            <a:pPr marL="864000" lvl="1" indent="-324000">
              <a:spcBef>
                <a:spcPts val="567"/>
              </a:spcBef>
              <a:buClr>
                <a:srgbClr val="000000"/>
              </a:buClr>
              <a:buSzPct val="45000"/>
              <a:buFont typeface="Wingdings" charset="2"/>
              <a:buChar char=""/>
            </a:pPr>
            <a:r>
              <a:rPr lang="en-CA" sz="1800" b="0" strike="noStrike" spc="-1">
                <a:latin typeface="Nirmala UI Semilight"/>
              </a:rPr>
              <a:t>Failures in one component (e.g., CI/CD pipeline, cloud dependency) can cascade</a:t>
            </a:r>
          </a:p>
          <a:p>
            <a:pPr marL="432000" indent="-324000">
              <a:spcBef>
                <a:spcPts val="1134"/>
              </a:spcBef>
              <a:buClr>
                <a:srgbClr val="000000"/>
              </a:buClr>
              <a:buSzPct val="45000"/>
              <a:buFont typeface="Wingdings" charset="2"/>
              <a:buChar char=""/>
            </a:pPr>
            <a:r>
              <a:rPr lang="en-CA" sz="2400" b="0" strike="noStrike" spc="-1">
                <a:latin typeface="Nirmala UI Semilight"/>
              </a:rPr>
              <a:t>Risk increase</a:t>
            </a:r>
          </a:p>
          <a:p>
            <a:pPr marL="864000" lvl="1" indent="-324000">
              <a:spcBef>
                <a:spcPts val="567"/>
              </a:spcBef>
              <a:buClr>
                <a:srgbClr val="000000"/>
              </a:buClr>
              <a:buSzPct val="45000"/>
              <a:buFont typeface="Wingdings" charset="2"/>
              <a:buChar char=""/>
            </a:pPr>
            <a:r>
              <a:rPr lang="en-CA" sz="1800" b="0" strike="noStrike" spc="-1">
                <a:latin typeface="Nirmala UI Semilight"/>
              </a:rPr>
              <a:t>More potential failure points; harder to diagnose and contain incidents	</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negative Impact on Risk and Resilience</a:t>
            </a:r>
          </a:p>
        </p:txBody>
      </p:sp>
      <p:sp>
        <p:nvSpPr>
          <p:cNvPr id="475"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Over-reliance on automation</a:t>
            </a:r>
          </a:p>
          <a:p>
            <a:pPr marL="864000" lvl="1" indent="-324000">
              <a:spcBef>
                <a:spcPts val="567"/>
              </a:spcBef>
              <a:buClr>
                <a:srgbClr val="000000"/>
              </a:buClr>
              <a:buSzPct val="45000"/>
              <a:buFont typeface="Wingdings" charset="2"/>
              <a:buChar char=""/>
            </a:pPr>
            <a:r>
              <a:rPr lang="en-CA" sz="1800" b="0" strike="noStrike" spc="-1">
                <a:latin typeface="Nirmala UI Semilight"/>
              </a:rPr>
              <a:t>Automation can also amplify human error</a:t>
            </a:r>
          </a:p>
          <a:p>
            <a:pPr marL="1296000" lvl="2" indent="-288000">
              <a:spcBef>
                <a:spcPts val="850"/>
              </a:spcBef>
              <a:buClr>
                <a:srgbClr val="000000"/>
              </a:buClr>
              <a:buSzPct val="45000"/>
              <a:buFont typeface="Wingdings" charset="2"/>
              <a:buChar char=""/>
            </a:pPr>
            <a:r>
              <a:rPr lang="en-CA" sz="1400" b="0" strike="noStrike" spc="-1">
                <a:latin typeface="Nirmala UI Semilight"/>
              </a:rPr>
              <a:t>An incorrect configuration or flawed script can propagate instantly across environments</a:t>
            </a:r>
          </a:p>
          <a:p>
            <a:pPr marL="864000" lvl="1" indent="-324000">
              <a:spcBef>
                <a:spcPts val="567"/>
              </a:spcBef>
              <a:buClr>
                <a:srgbClr val="000000"/>
              </a:buClr>
              <a:buSzPct val="45000"/>
              <a:buFont typeface="Wingdings" charset="2"/>
              <a:buChar char=""/>
            </a:pPr>
            <a:r>
              <a:rPr lang="en-CA" sz="1800" b="0" strike="noStrike" spc="-1">
                <a:latin typeface="Nirmala UI Semilight"/>
              </a:rPr>
              <a:t>Skill gaps in managing automated pipelines or IaC can increase operational risk</a:t>
            </a:r>
          </a:p>
          <a:p>
            <a:pPr marL="432000" indent="-324000">
              <a:spcBef>
                <a:spcPts val="1134"/>
              </a:spcBef>
              <a:buClr>
                <a:srgbClr val="000000"/>
              </a:buClr>
              <a:buSzPct val="45000"/>
              <a:buFont typeface="Wingdings" charset="2"/>
              <a:buChar char=""/>
            </a:pPr>
            <a:r>
              <a:rPr lang="en-CA" sz="2400" b="0" strike="noStrike" spc="-1">
                <a:latin typeface="Nirmala UI Semilight"/>
              </a:rPr>
              <a:t>Risk increase</a:t>
            </a:r>
          </a:p>
          <a:p>
            <a:pPr marL="864000" lvl="1" indent="-324000">
              <a:spcBef>
                <a:spcPts val="567"/>
              </a:spcBef>
              <a:buClr>
                <a:srgbClr val="000000"/>
              </a:buClr>
              <a:buSzPct val="45000"/>
              <a:buFont typeface="Wingdings" charset="2"/>
              <a:buChar char=""/>
            </a:pPr>
            <a:r>
              <a:rPr lang="en-CA" sz="1800" b="0" strike="noStrike" spc="-1">
                <a:latin typeface="Nirmala UI Semilight"/>
              </a:rPr>
              <a:t>“Automation blindness” where people stop noticing when systems drift off course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Generic development process</a:t>
            </a:r>
          </a:p>
        </p:txBody>
      </p:sp>
      <p:sp>
        <p:nvSpPr>
          <p:cNvPr id="331"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Most of the standard representations of the generic software development process are similar to the diagram</a:t>
            </a:r>
          </a:p>
          <a:p>
            <a:pPr marL="864000" lvl="1" indent="-324000">
              <a:spcBef>
                <a:spcPts val="567"/>
              </a:spcBef>
              <a:buClr>
                <a:srgbClr val="000000"/>
              </a:buClr>
              <a:buSzPct val="45000"/>
              <a:buFont typeface="Wingdings" charset="2"/>
              <a:buChar char=""/>
            </a:pPr>
            <a:r>
              <a:rPr lang="en-CA" sz="1800" b="0" strike="noStrike" spc="-1">
                <a:latin typeface="Nirmala UI Semilight"/>
              </a:rPr>
              <a:t>Traditionally, the deployment and retirement phases are ignored</a:t>
            </a:r>
          </a:p>
          <a:p>
            <a:pPr marL="864000" lvl="1" indent="-324000">
              <a:spcBef>
                <a:spcPts val="567"/>
              </a:spcBef>
              <a:buClr>
                <a:srgbClr val="000000"/>
              </a:buClr>
              <a:buSzPct val="45000"/>
              <a:buFont typeface="Wingdings" charset="2"/>
              <a:buChar char=""/>
            </a:pPr>
            <a:r>
              <a:rPr lang="en-CA" sz="1800" b="0" strike="noStrike" spc="-1">
                <a:latin typeface="Nirmala UI Semilight"/>
              </a:rPr>
              <a:t>DevOps does rectify this to a degree</a:t>
            </a:r>
          </a:p>
          <a:p>
            <a:pPr marL="864000" lvl="1" indent="-324000">
              <a:spcBef>
                <a:spcPts val="567"/>
              </a:spcBef>
              <a:buClr>
                <a:srgbClr val="000000"/>
              </a:buClr>
              <a:buSzPct val="45000"/>
              <a:buFont typeface="Wingdings" charset="2"/>
              <a:buChar char=""/>
            </a:pPr>
            <a:r>
              <a:rPr lang="en-CA" sz="1800" b="0" strike="noStrike" spc="-1">
                <a:latin typeface="Nirmala UI Semilight"/>
              </a:rPr>
              <a:t>Even Agile methodologies often only deal with the phases shown, not the operations and retirement phases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a:p>
            <a:pPr marL="864000" lvl="1" indent="-324000">
              <a:spcBef>
                <a:spcPts val="567"/>
              </a:spcBef>
              <a:buClr>
                <a:srgbClr val="000000"/>
              </a:buClr>
              <a:buSzPct val="45000"/>
              <a:buFont typeface="Wingdings" charset="2"/>
              <a:buChar char=""/>
            </a:pPr>
            <a:endParaRPr lang="en-CA" sz="1800" b="0" strike="noStrike" spc="-1">
              <a:latin typeface="Nirmala UI Semilight"/>
            </a:endParaRP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pic>
        <p:nvPicPr>
          <p:cNvPr id="332" name="Picture 331"/>
          <p:cNvPicPr/>
          <p:nvPr/>
        </p:nvPicPr>
        <p:blipFill>
          <a:blip r:embed="rId2"/>
          <a:stretch/>
        </p:blipFill>
        <p:spPr>
          <a:xfrm>
            <a:off x="6214320" y="1260360"/>
            <a:ext cx="5486040" cy="39222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negative Impact on Risk and Resilience</a:t>
            </a:r>
          </a:p>
        </p:txBody>
      </p:sp>
      <p:sp>
        <p:nvSpPr>
          <p:cNvPr id="477"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Cultural and governance challenges</a:t>
            </a:r>
          </a:p>
          <a:p>
            <a:pPr marL="864000" lvl="1" indent="-324000">
              <a:spcBef>
                <a:spcPts val="567"/>
              </a:spcBef>
              <a:buClr>
                <a:srgbClr val="000000"/>
              </a:buClr>
              <a:buSzPct val="45000"/>
              <a:buFont typeface="Wingdings" charset="2"/>
              <a:buChar char=""/>
            </a:pPr>
            <a:r>
              <a:rPr lang="en-CA" sz="1800" b="0" strike="noStrike" spc="-1">
                <a:latin typeface="Nirmala UI Semilight"/>
              </a:rPr>
              <a:t>DevOps culture requires trust, openness, and collaboration which can be difficult shifts for hierarchical organizations</a:t>
            </a:r>
          </a:p>
          <a:p>
            <a:pPr marL="864000" lvl="1" indent="-324000">
              <a:spcBef>
                <a:spcPts val="567"/>
              </a:spcBef>
              <a:buClr>
                <a:srgbClr val="000000"/>
              </a:buClr>
              <a:buSzPct val="45000"/>
              <a:buFont typeface="Wingdings" charset="2"/>
              <a:buChar char=""/>
            </a:pPr>
            <a:r>
              <a:rPr lang="en-CA" sz="1800" b="0" strike="noStrike" spc="-1">
                <a:latin typeface="Nirmala UI Semilight"/>
              </a:rPr>
              <a:t>Lack of clear accountability can introduce governance and compliance risks</a:t>
            </a:r>
          </a:p>
          <a:p>
            <a:pPr marL="432000" indent="-324000">
              <a:spcBef>
                <a:spcPts val="1134"/>
              </a:spcBef>
              <a:buClr>
                <a:srgbClr val="000000"/>
              </a:buClr>
              <a:buSzPct val="45000"/>
              <a:buFont typeface="Wingdings" charset="2"/>
              <a:buChar char=""/>
            </a:pPr>
            <a:r>
              <a:rPr lang="en-CA" sz="2400" b="0" strike="noStrike" spc="-1">
                <a:latin typeface="Nirmala UI Semilight"/>
              </a:rPr>
              <a:t>Risk increase</a:t>
            </a:r>
          </a:p>
          <a:p>
            <a:pPr marL="864000" lvl="1" indent="-324000">
              <a:spcBef>
                <a:spcPts val="567"/>
              </a:spcBef>
              <a:buClr>
                <a:srgbClr val="000000"/>
              </a:buClr>
              <a:buSzPct val="45000"/>
              <a:buFont typeface="Wingdings" charset="2"/>
              <a:buChar char=""/>
            </a:pPr>
            <a:r>
              <a:rPr lang="en-CA" sz="1800" b="0" strike="noStrike" spc="-1">
                <a:latin typeface="Nirmala UI Semilight"/>
              </a:rPr>
              <a:t>Inconsistent implementation of policies, especially in regulated industries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negative Impact on Risk and Resilience</a:t>
            </a:r>
          </a:p>
        </p:txBody>
      </p:sp>
      <p:sp>
        <p:nvSpPr>
          <p:cNvPr id="479"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Tooling and vendor dependency</a:t>
            </a:r>
          </a:p>
          <a:p>
            <a:pPr marL="864000" lvl="1" indent="-324000">
              <a:spcBef>
                <a:spcPts val="567"/>
              </a:spcBef>
              <a:buClr>
                <a:srgbClr val="000000"/>
              </a:buClr>
              <a:buSzPct val="45000"/>
              <a:buFont typeface="Wingdings" charset="2"/>
              <a:buChar char=""/>
            </a:pPr>
            <a:r>
              <a:rPr lang="en-CA" sz="1800" b="0" strike="noStrike" spc="-1">
                <a:latin typeface="Nirmala UI Semilight"/>
              </a:rPr>
              <a:t>Reliance on cloud platforms and CI/CD tools introduces vendor lock-in and third-party risk</a:t>
            </a:r>
          </a:p>
          <a:p>
            <a:pPr marL="864000" lvl="1" indent="-324000">
              <a:spcBef>
                <a:spcPts val="567"/>
              </a:spcBef>
              <a:buClr>
                <a:srgbClr val="000000"/>
              </a:buClr>
              <a:buSzPct val="45000"/>
              <a:buFont typeface="Wingdings" charset="2"/>
              <a:buChar char=""/>
            </a:pPr>
            <a:r>
              <a:rPr lang="en-CA" sz="1800" b="0" strike="noStrike" spc="-1">
                <a:latin typeface="Nirmala UI Semilight"/>
              </a:rPr>
              <a:t>A compromise or outage in a key DevOps service can disrupt entire delivery pipelines</a:t>
            </a:r>
          </a:p>
          <a:p>
            <a:pPr marL="432000" indent="-324000">
              <a:spcBef>
                <a:spcPts val="1134"/>
              </a:spcBef>
              <a:buClr>
                <a:srgbClr val="000000"/>
              </a:buClr>
              <a:buSzPct val="45000"/>
              <a:buFont typeface="Wingdings" charset="2"/>
              <a:buChar char=""/>
            </a:pPr>
            <a:r>
              <a:rPr lang="en-CA" sz="2400" b="0" strike="noStrike" spc="-1">
                <a:latin typeface="Nirmala UI Semilight"/>
              </a:rPr>
              <a:t>Risk increase</a:t>
            </a:r>
          </a:p>
          <a:p>
            <a:pPr marL="864000" lvl="1" indent="-324000">
              <a:spcBef>
                <a:spcPts val="567"/>
              </a:spcBef>
              <a:buClr>
                <a:srgbClr val="000000"/>
              </a:buClr>
              <a:buSzPct val="45000"/>
              <a:buFont typeface="Wingdings" charset="2"/>
              <a:buChar char=""/>
            </a:pPr>
            <a:r>
              <a:rPr lang="en-CA" sz="1800" b="0" strike="noStrike" spc="-1">
                <a:latin typeface="Nirmala UI Semilight"/>
              </a:rPr>
              <a:t>Dependency on external resilience, not just internal robustness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negative Impact on Risk and Resilience</a:t>
            </a:r>
          </a:p>
        </p:txBody>
      </p:sp>
      <p:sp>
        <p:nvSpPr>
          <p:cNvPr id="481"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Continuous change fatigue</a:t>
            </a:r>
          </a:p>
          <a:p>
            <a:pPr marL="864000" lvl="1" indent="-324000">
              <a:spcBef>
                <a:spcPts val="567"/>
              </a:spcBef>
              <a:buClr>
                <a:srgbClr val="000000"/>
              </a:buClr>
              <a:buSzPct val="45000"/>
              <a:buFont typeface="Wingdings" charset="2"/>
              <a:buChar char=""/>
            </a:pPr>
            <a:r>
              <a:rPr lang="en-CA" sz="1800" b="0" strike="noStrike" spc="-1">
                <a:latin typeface="Nirmala UI Semilight"/>
              </a:rPr>
              <a:t>Constant deployment/monitoring cycles can lead to cognitive overload and burnout in teams</a:t>
            </a:r>
          </a:p>
          <a:p>
            <a:pPr marL="864000" lvl="1" indent="-324000">
              <a:spcBef>
                <a:spcPts val="567"/>
              </a:spcBef>
              <a:buClr>
                <a:srgbClr val="000000"/>
              </a:buClr>
              <a:buSzPct val="45000"/>
              <a:buFont typeface="Wingdings" charset="2"/>
              <a:buChar char=""/>
            </a:pPr>
            <a:r>
              <a:rPr lang="en-CA" sz="1800" b="0" strike="noStrike" spc="-1">
                <a:latin typeface="Nirmala UI Semilight"/>
              </a:rPr>
              <a:t>If not managed with sustainable pace principles, resilience can erode over time</a:t>
            </a:r>
          </a:p>
          <a:p>
            <a:pPr marL="432000" indent="-324000">
              <a:spcBef>
                <a:spcPts val="1134"/>
              </a:spcBef>
              <a:buClr>
                <a:srgbClr val="000000"/>
              </a:buClr>
              <a:buSzPct val="45000"/>
              <a:buFont typeface="Wingdings" charset="2"/>
              <a:buChar char=""/>
            </a:pPr>
            <a:r>
              <a:rPr lang="en-CA" sz="2400" b="0" strike="noStrike" spc="-1">
                <a:latin typeface="Nirmala UI Semilight"/>
              </a:rPr>
              <a:t>Risk increase</a:t>
            </a:r>
          </a:p>
          <a:p>
            <a:pPr marL="864000" lvl="1" indent="-324000">
              <a:spcBef>
                <a:spcPts val="567"/>
              </a:spcBef>
              <a:buClr>
                <a:srgbClr val="000000"/>
              </a:buClr>
              <a:buSzPct val="45000"/>
              <a:buFont typeface="Wingdings" charset="2"/>
              <a:buChar char=""/>
            </a:pPr>
            <a:r>
              <a:rPr lang="en-CA" sz="1800" b="0" strike="noStrike" spc="-1">
                <a:latin typeface="Nirmala UI Semilight"/>
              </a:rPr>
              <a:t>Human resilience, not just technical resilience, may degrade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DevsecOps</a:t>
            </a:r>
          </a:p>
        </p:txBody>
      </p:sp>
      <p:sp>
        <p:nvSpPr>
          <p:cNvPr id="483" name="PlaceHolder 2"/>
          <p:cNvSpPr>
            <a:spLocks noGrp="1"/>
          </p:cNvSpPr>
          <p:nvPr>
            <p:ph/>
          </p:nvPr>
        </p:nvSpPr>
        <p:spPr>
          <a:xfrm>
            <a:off x="424800" y="1051200"/>
            <a:ext cx="536616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DevSecOps (Development, Security, and Operations) </a:t>
            </a:r>
          </a:p>
          <a:p>
            <a:pPr marL="864000" lvl="1" indent="-324000">
              <a:spcBef>
                <a:spcPts val="567"/>
              </a:spcBef>
              <a:buClr>
                <a:srgbClr val="000000"/>
              </a:buClr>
              <a:buSzPct val="45000"/>
              <a:buFont typeface="Wingdings" charset="2"/>
              <a:buChar char=""/>
            </a:pPr>
            <a:r>
              <a:rPr lang="en-CA" sz="1600" b="0" strike="noStrike" spc="-1">
                <a:latin typeface="Nirmala UI Semilight"/>
              </a:rPr>
              <a:t>Integrates security practices into every phase of the development and delivery pipeline</a:t>
            </a:r>
          </a:p>
          <a:p>
            <a:pPr marL="432000" indent="-324000">
              <a:spcBef>
                <a:spcPts val="1134"/>
              </a:spcBef>
              <a:buClr>
                <a:srgbClr val="000000"/>
              </a:buClr>
              <a:buSzPct val="45000"/>
              <a:buFont typeface="Wingdings" charset="2"/>
              <a:buChar char=""/>
            </a:pPr>
            <a:r>
              <a:rPr lang="en-CA" sz="2000" b="0" strike="noStrike" spc="-1">
                <a:latin typeface="Nirmala UI Semilight"/>
              </a:rPr>
              <a:t>Core Idea</a:t>
            </a:r>
          </a:p>
          <a:p>
            <a:pPr marL="864000" lvl="1" indent="-324000">
              <a:spcBef>
                <a:spcPts val="567"/>
              </a:spcBef>
              <a:buClr>
                <a:srgbClr val="000000"/>
              </a:buClr>
              <a:buSzPct val="45000"/>
              <a:buFont typeface="Wingdings" charset="2"/>
              <a:buChar char=""/>
            </a:pPr>
            <a:r>
              <a:rPr lang="en-CA" sz="1600" b="0" strike="noStrike" spc="-1">
                <a:latin typeface="Nirmala UI Semilight"/>
              </a:rPr>
              <a:t>Traditional DevOps improves speed and collaboration, but often risks overlooking security until late in the process.</a:t>
            </a:r>
          </a:p>
          <a:p>
            <a:pPr marL="864000" lvl="1" indent="-324000">
              <a:spcBef>
                <a:spcPts val="567"/>
              </a:spcBef>
              <a:buClr>
                <a:srgbClr val="000000"/>
              </a:buClr>
              <a:buSzPct val="45000"/>
              <a:buFont typeface="Wingdings" charset="2"/>
              <a:buChar char=""/>
            </a:pPr>
            <a:r>
              <a:rPr lang="en-CA" sz="1600" b="0" strike="noStrike" spc="-1">
                <a:latin typeface="Nirmala UI Semilight"/>
              </a:rPr>
              <a:t>DevSecOps shifts security left</a:t>
            </a:r>
          </a:p>
          <a:p>
            <a:pPr marL="864000" lvl="1" indent="-324000">
              <a:spcBef>
                <a:spcPts val="567"/>
              </a:spcBef>
              <a:buClr>
                <a:srgbClr val="000000"/>
              </a:buClr>
              <a:buSzPct val="45000"/>
              <a:buFont typeface="Wingdings" charset="2"/>
              <a:buChar char=""/>
            </a:pPr>
            <a:r>
              <a:rPr lang="en-CA" sz="1600" b="0" strike="noStrike" spc="-1">
                <a:latin typeface="Nirmala UI Semilight"/>
              </a:rPr>
              <a:t>Embedding automated security checks, compliance controls, and risk management early and continuously throughout the lifecycle</a:t>
            </a:r>
          </a:p>
        </p:txBody>
      </p:sp>
      <p:pic>
        <p:nvPicPr>
          <p:cNvPr id="484" name="Picture 483"/>
          <p:cNvPicPr/>
          <p:nvPr/>
        </p:nvPicPr>
        <p:blipFill>
          <a:blip r:embed="rId2"/>
          <a:stretch/>
        </p:blipFill>
        <p:spPr>
          <a:xfrm>
            <a:off x="6219360" y="1693080"/>
            <a:ext cx="5544000" cy="26550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Devsecops key principles</a:t>
            </a:r>
          </a:p>
        </p:txBody>
      </p:sp>
      <p:sp>
        <p:nvSpPr>
          <p:cNvPr id="48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Shift security left</a:t>
            </a:r>
          </a:p>
          <a:p>
            <a:pPr marL="864000" lvl="1" indent="-324000">
              <a:spcBef>
                <a:spcPts val="567"/>
              </a:spcBef>
              <a:buClr>
                <a:srgbClr val="000000"/>
              </a:buClr>
              <a:buSzPct val="45000"/>
              <a:buFont typeface="Wingdings" charset="2"/>
              <a:buChar char=""/>
            </a:pPr>
            <a:r>
              <a:rPr lang="en-CA" sz="1800" b="0" strike="noStrike" spc="-1">
                <a:latin typeface="Nirmala UI Semilight"/>
              </a:rPr>
              <a:t>Incorporate security reviews, code scans, and threat modeling at the earliest stages</a:t>
            </a:r>
          </a:p>
          <a:p>
            <a:pPr marL="864000" lvl="1" indent="-324000">
              <a:spcBef>
                <a:spcPts val="567"/>
              </a:spcBef>
              <a:buClr>
                <a:srgbClr val="000000"/>
              </a:buClr>
              <a:buSzPct val="45000"/>
              <a:buFont typeface="Wingdings" charset="2"/>
              <a:buChar char=""/>
            </a:pPr>
            <a:r>
              <a:rPr lang="en-CA" sz="1800" b="0" strike="noStrike" spc="-1">
                <a:latin typeface="Nirmala UI Semilight"/>
              </a:rPr>
              <a:t>Prevent vulnerabilities rather than reacting to them after release</a:t>
            </a:r>
          </a:p>
          <a:p>
            <a:pPr marL="432000" indent="-324000">
              <a:spcBef>
                <a:spcPts val="1134"/>
              </a:spcBef>
              <a:buClr>
                <a:srgbClr val="000000"/>
              </a:buClr>
              <a:buSzPct val="45000"/>
              <a:buFont typeface="Wingdings" charset="2"/>
              <a:buChar char=""/>
            </a:pPr>
            <a:r>
              <a:rPr lang="en-CA" sz="2400" b="0" strike="noStrike" spc="-1">
                <a:latin typeface="Nirmala UI Semilight"/>
              </a:rPr>
              <a:t>Automation of security controls</a:t>
            </a:r>
          </a:p>
          <a:p>
            <a:pPr marL="864000" lvl="1" indent="-324000">
              <a:spcBef>
                <a:spcPts val="567"/>
              </a:spcBef>
              <a:buClr>
                <a:srgbClr val="000000"/>
              </a:buClr>
              <a:buSzPct val="45000"/>
              <a:buFont typeface="Wingdings" charset="2"/>
              <a:buChar char=""/>
            </a:pPr>
            <a:r>
              <a:rPr lang="en-CA" sz="1800" b="0" strike="noStrike" spc="-1">
                <a:latin typeface="Nirmala UI Semilight"/>
              </a:rPr>
              <a:t>Security testing becomes part of the CI/CD pipeline </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static code analysis, dependency scanning, container image checks</a:t>
            </a:r>
          </a:p>
          <a:p>
            <a:pPr marL="864000" lvl="1" indent="-324000">
              <a:spcBef>
                <a:spcPts val="567"/>
              </a:spcBef>
              <a:buClr>
                <a:srgbClr val="000000"/>
              </a:buClr>
              <a:buSzPct val="45000"/>
              <a:buFont typeface="Wingdings" charset="2"/>
              <a:buChar char=""/>
            </a:pPr>
            <a:r>
              <a:rPr lang="en-CA" sz="1800" b="0" strike="noStrike" spc="-1">
                <a:latin typeface="Nirmala UI Semilight"/>
              </a:rPr>
              <a:t>Automated policy enforcement ensures compliance without slowing down delivery</a:t>
            </a:r>
          </a:p>
          <a:p>
            <a:pPr marL="432000" indent="-324000">
              <a:spcBef>
                <a:spcPts val="1134"/>
              </a:spcBef>
              <a:buClr>
                <a:srgbClr val="000000"/>
              </a:buClr>
              <a:buSzPct val="45000"/>
              <a:buFont typeface="Wingdings" charset="2"/>
              <a:buChar char=""/>
            </a:pPr>
            <a:r>
              <a:rPr lang="en-CA" sz="2400" b="0" strike="noStrike" spc="-1">
                <a:latin typeface="Nirmala UI Semilight"/>
              </a:rPr>
              <a:t>Collaboration and shared responsibility</a:t>
            </a:r>
          </a:p>
          <a:p>
            <a:pPr marL="864000" lvl="1" indent="-324000">
              <a:spcBef>
                <a:spcPts val="567"/>
              </a:spcBef>
              <a:buClr>
                <a:srgbClr val="000000"/>
              </a:buClr>
              <a:buSzPct val="45000"/>
              <a:buFont typeface="Wingdings" charset="2"/>
              <a:buChar char=""/>
            </a:pPr>
            <a:r>
              <a:rPr lang="en-CA" sz="1800" b="0" strike="noStrike" spc="-1">
                <a:latin typeface="Nirmala UI Semilight"/>
              </a:rPr>
              <a:t>Security, Dev, and Ops teams collaborate to build secure systems by design</a:t>
            </a:r>
          </a:p>
          <a:p>
            <a:pPr marL="864000" lvl="1" indent="-324000">
              <a:spcBef>
                <a:spcPts val="567"/>
              </a:spcBef>
              <a:buClr>
                <a:srgbClr val="000000"/>
              </a:buClr>
              <a:buSzPct val="45000"/>
              <a:buFont typeface="Wingdings" charset="2"/>
              <a:buChar char=""/>
            </a:pPr>
            <a:r>
              <a:rPr lang="en-CA" sz="1800" b="0" strike="noStrike" spc="-1">
                <a:latin typeface="Nirmala UI Semilight"/>
              </a:rPr>
              <a:t>Security champions often embed within development teams to guide best practices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Devsecops key principles</a:t>
            </a:r>
          </a:p>
        </p:txBody>
      </p:sp>
      <p:sp>
        <p:nvSpPr>
          <p:cNvPr id="48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Continuous monitoring and feedback</a:t>
            </a:r>
          </a:p>
          <a:p>
            <a:pPr marL="864000" lvl="1" indent="-324000">
              <a:spcBef>
                <a:spcPts val="567"/>
              </a:spcBef>
              <a:buClr>
                <a:srgbClr val="000000"/>
              </a:buClr>
              <a:buSzPct val="45000"/>
              <a:buFont typeface="Wingdings" charset="2"/>
              <a:buChar char=""/>
            </a:pPr>
            <a:r>
              <a:rPr lang="en-CA" sz="1800" b="0" strike="noStrike" spc="-1">
                <a:latin typeface="Nirmala UI Semilight"/>
              </a:rPr>
              <a:t>Runtime monitoring, logging, and incident response are integrated to detect and respond to threats quickly</a:t>
            </a:r>
          </a:p>
          <a:p>
            <a:pPr marL="864000" lvl="1" indent="-324000">
              <a:spcBef>
                <a:spcPts val="567"/>
              </a:spcBef>
              <a:buClr>
                <a:srgbClr val="000000"/>
              </a:buClr>
              <a:buSzPct val="45000"/>
              <a:buFont typeface="Wingdings" charset="2"/>
              <a:buChar char=""/>
            </a:pPr>
            <a:r>
              <a:rPr lang="en-CA" sz="1800" b="0" strike="noStrike" spc="-1">
                <a:latin typeface="Nirmala UI Semilight"/>
              </a:rPr>
              <a:t>Feedback loops turn incidents into learning opportunities</a:t>
            </a:r>
          </a:p>
          <a:p>
            <a:pPr marL="432000" indent="-324000">
              <a:spcBef>
                <a:spcPts val="1134"/>
              </a:spcBef>
              <a:buClr>
                <a:srgbClr val="000000"/>
              </a:buClr>
              <a:buSzPct val="45000"/>
              <a:buFont typeface="Wingdings" charset="2"/>
              <a:buChar char=""/>
            </a:pPr>
            <a:r>
              <a:rPr lang="en-CA" sz="2400" b="0" strike="noStrike" spc="-1">
                <a:latin typeface="Nirmala UI Semilight"/>
              </a:rPr>
              <a:t>Security as code / policy as code</a:t>
            </a:r>
          </a:p>
          <a:p>
            <a:pPr marL="864000" lvl="1" indent="-324000">
              <a:spcBef>
                <a:spcPts val="567"/>
              </a:spcBef>
              <a:buClr>
                <a:srgbClr val="000000"/>
              </a:buClr>
              <a:buSzPct val="45000"/>
              <a:buFont typeface="Wingdings" charset="2"/>
              <a:buChar char=""/>
            </a:pPr>
            <a:r>
              <a:rPr lang="en-CA" sz="1800" b="0" strike="noStrike" spc="-1">
                <a:latin typeface="Nirmala UI Semilight"/>
              </a:rPr>
              <a:t>Infrastructure, configurations, and security policies are version-controlled, tested, and able to be audited</a:t>
            </a:r>
          </a:p>
          <a:p>
            <a:pPr marL="864000" lvl="1" indent="-324000">
              <a:spcBef>
                <a:spcPts val="567"/>
              </a:spcBef>
              <a:buClr>
                <a:srgbClr val="000000"/>
              </a:buClr>
              <a:buSzPct val="45000"/>
              <a:buFont typeface="Wingdings" charset="2"/>
              <a:buChar char=""/>
            </a:pPr>
            <a:r>
              <a:rPr lang="en-CA" sz="1800" b="0" strike="noStrike" spc="-1">
                <a:latin typeface="Nirmala UI Semilight"/>
              </a:rPr>
              <a:t>Improves traceability and recovery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Devsecops key principles</a:t>
            </a:r>
          </a:p>
        </p:txBody>
      </p:sp>
      <p:pic>
        <p:nvPicPr>
          <p:cNvPr id="490" name="Picture 489"/>
          <p:cNvPicPr/>
          <p:nvPr/>
        </p:nvPicPr>
        <p:blipFill>
          <a:blip r:embed="rId2"/>
          <a:stretch/>
        </p:blipFill>
        <p:spPr>
          <a:xfrm>
            <a:off x="1153080" y="1438920"/>
            <a:ext cx="9111600" cy="34761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basics</a:t>
            </a:r>
          </a:p>
        </p:txBody>
      </p:sp>
      <p:sp>
        <p:nvSpPr>
          <p:cNvPr id="492" name="PlaceHolder 2"/>
          <p:cNvSpPr>
            <a:spLocks noGrp="1"/>
          </p:cNvSpPr>
          <p:nvPr>
            <p:ph/>
          </p:nvPr>
        </p:nvSpPr>
        <p:spPr>
          <a:xfrm>
            <a:off x="424800" y="1051200"/>
            <a:ext cx="65570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CICD is not a methodology</a:t>
            </a:r>
          </a:p>
          <a:p>
            <a:pPr marL="864000" lvl="1" indent="-324000">
              <a:spcBef>
                <a:spcPts val="567"/>
              </a:spcBef>
              <a:buClr>
                <a:srgbClr val="000000"/>
              </a:buClr>
              <a:buSzPct val="45000"/>
              <a:buFont typeface="Wingdings" charset="2"/>
              <a:buChar char=""/>
            </a:pPr>
            <a:r>
              <a:rPr lang="en-CA" sz="1800" b="0" strike="noStrike" spc="-1">
                <a:latin typeface="Nirmala UI Semilight"/>
              </a:rPr>
              <a:t>It is not Agile or DevOps</a:t>
            </a:r>
          </a:p>
          <a:p>
            <a:pPr marL="864000" lvl="1" indent="-324000">
              <a:spcBef>
                <a:spcPts val="567"/>
              </a:spcBef>
              <a:buClr>
                <a:srgbClr val="000000"/>
              </a:buClr>
              <a:buSzPct val="45000"/>
              <a:buFont typeface="Wingdings" charset="2"/>
              <a:buChar char=""/>
            </a:pPr>
            <a:r>
              <a:rPr lang="en-CA" sz="1800" b="0" strike="noStrike" spc="-1">
                <a:latin typeface="Nirmala UI Semilight"/>
              </a:rPr>
              <a:t>Although both rely on CICD and use it extensively</a:t>
            </a:r>
          </a:p>
          <a:p>
            <a:pPr marL="432000" indent="-324000">
              <a:spcBef>
                <a:spcPts val="1134"/>
              </a:spcBef>
              <a:buClr>
                <a:srgbClr val="000000"/>
              </a:buClr>
              <a:buSzPct val="45000"/>
              <a:buFont typeface="Wingdings" charset="2"/>
              <a:buChar char=""/>
            </a:pPr>
            <a:r>
              <a:rPr lang="en-CA" sz="2400" b="0" strike="noStrike" spc="-1">
                <a:latin typeface="Nirmala UI Semilight"/>
              </a:rPr>
              <a:t>CICD is process automation applied to SE</a:t>
            </a:r>
          </a:p>
          <a:p>
            <a:pPr marL="864000" lvl="1" indent="-324000">
              <a:spcBef>
                <a:spcPts val="567"/>
              </a:spcBef>
              <a:buClr>
                <a:srgbClr val="000000"/>
              </a:buClr>
              <a:buSzPct val="45000"/>
              <a:buFont typeface="Wingdings" charset="2"/>
              <a:buChar char=""/>
            </a:pPr>
            <a:r>
              <a:rPr lang="en-CA" sz="1800" b="0" strike="noStrike" spc="-1">
                <a:latin typeface="Nirmala UI Semilight"/>
              </a:rPr>
              <a:t>Similar to other kinds of automation </a:t>
            </a:r>
          </a:p>
          <a:p>
            <a:pPr marL="864000" lvl="1" indent="-324000">
              <a:spcBef>
                <a:spcPts val="567"/>
              </a:spcBef>
              <a:buClr>
                <a:srgbClr val="000000"/>
              </a:buClr>
              <a:buSzPct val="45000"/>
              <a:buFont typeface="Wingdings" charset="2"/>
              <a:buChar char=""/>
            </a:pPr>
            <a:r>
              <a:rPr lang="en-CA" sz="1800" b="0" strike="noStrike" spc="-1">
                <a:latin typeface="Nirmala UI Semilight"/>
              </a:rPr>
              <a:t>Improves process efficiency and effectiveness</a:t>
            </a:r>
          </a:p>
          <a:p>
            <a:pPr marL="432000" indent="-324000">
              <a:spcBef>
                <a:spcPts val="1134"/>
              </a:spcBef>
              <a:buClr>
                <a:srgbClr val="000000"/>
              </a:buClr>
              <a:buSzPct val="45000"/>
              <a:buFont typeface="Wingdings" charset="2"/>
              <a:buChar char=""/>
            </a:pPr>
            <a:r>
              <a:rPr lang="en-CA" sz="2400" b="0" strike="noStrike" spc="-1">
                <a:latin typeface="Nirmala UI Semilight"/>
              </a:rPr>
              <a:t>CICD is process agnostic</a:t>
            </a:r>
          </a:p>
          <a:p>
            <a:pPr marL="864000" lvl="1" indent="-324000">
              <a:spcBef>
                <a:spcPts val="567"/>
              </a:spcBef>
              <a:buClr>
                <a:srgbClr val="000000"/>
              </a:buClr>
              <a:buSzPct val="45000"/>
              <a:buFont typeface="Wingdings" charset="2"/>
              <a:buChar char=""/>
            </a:pPr>
            <a:r>
              <a:rPr lang="en-CA" sz="1800" b="0" strike="noStrike" spc="-1">
                <a:latin typeface="Nirmala UI Semilight"/>
              </a:rPr>
              <a:t>Can be used anywhere a SE process is well defined</a:t>
            </a:r>
          </a:p>
          <a:p>
            <a:pPr marL="864000" lvl="1" indent="-324000">
              <a:spcBef>
                <a:spcPts val="567"/>
              </a:spcBef>
              <a:buClr>
                <a:srgbClr val="000000"/>
              </a:buClr>
              <a:buSzPct val="45000"/>
              <a:buFont typeface="Wingdings" charset="2"/>
              <a:buChar char=""/>
            </a:pPr>
            <a:r>
              <a:rPr lang="en-CA" sz="1800" b="0" strike="noStrike" spc="-1">
                <a:latin typeface="Nirmala UI Semilight"/>
              </a:rPr>
              <a:t>Using CICD with bad processes makes them worse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93" name="TextBox 5"/>
          <p:cNvSpPr/>
          <p:nvPr/>
        </p:nvSpPr>
        <p:spPr>
          <a:xfrm>
            <a:off x="8108640" y="1371600"/>
            <a:ext cx="3358800" cy="441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i="1" strike="noStrike" spc="-1">
                <a:solidFill>
                  <a:srgbClr val="801619"/>
                </a:solidFill>
                <a:latin typeface="Calibri"/>
              </a:rPr>
              <a:t>A fool with a tool is still a fool</a:t>
            </a:r>
            <a:endParaRPr lang="en-CA" sz="1800" b="0" strike="noStrike" spc="-1">
              <a:latin typeface="Arial"/>
            </a:endParaRPr>
          </a:p>
          <a:p>
            <a:pPr algn="r">
              <a:lnSpc>
                <a:spcPct val="100000"/>
              </a:lnSpc>
              <a:buNone/>
            </a:pPr>
            <a:r>
              <a:rPr lang="en-US" sz="1600" b="0" strike="noStrike" spc="-1">
                <a:solidFill>
                  <a:srgbClr val="000000"/>
                </a:solidFill>
                <a:latin typeface="Calibri"/>
              </a:rPr>
              <a:t>Martin Fowler</a:t>
            </a:r>
            <a:endParaRPr lang="en-CA" sz="16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a:p>
            <a:pPr>
              <a:lnSpc>
                <a:spcPct val="100000"/>
              </a:lnSpc>
              <a:buNone/>
            </a:pPr>
            <a:r>
              <a:rPr lang="en-US" sz="1800" b="0" i="1" strike="noStrike" spc="-1">
                <a:solidFill>
                  <a:srgbClr val="801619"/>
                </a:solidFill>
                <a:latin typeface="Calibri"/>
              </a:rPr>
              <a:t>A computer lets you make more mistakes faster than any invention in human history – with the possible exceptions of handguns and tequila</a:t>
            </a:r>
            <a:endParaRPr lang="en-CA" sz="1800" b="0" strike="noStrike" spc="-1">
              <a:latin typeface="Arial"/>
            </a:endParaRPr>
          </a:p>
          <a:p>
            <a:pPr algn="r">
              <a:lnSpc>
                <a:spcPct val="100000"/>
              </a:lnSpc>
              <a:buNone/>
            </a:pPr>
            <a:r>
              <a:rPr lang="en-US" sz="1600" b="0" strike="noStrike" spc="-1">
                <a:solidFill>
                  <a:srgbClr val="000000"/>
                </a:solidFill>
                <a:latin typeface="Calibri"/>
              </a:rPr>
              <a:t>Mitch Ratcliffe </a:t>
            </a:r>
            <a:endParaRPr lang="en-CA" sz="16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a:p>
            <a:pPr>
              <a:lnSpc>
                <a:spcPct val="100000"/>
              </a:lnSpc>
              <a:buNone/>
            </a:pPr>
            <a:endParaRPr lang="en-CA" sz="1800" b="0" strike="noStrike" spc="-1">
              <a:latin typeface="Arial"/>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Agile, DevOps and CICD</a:t>
            </a:r>
          </a:p>
        </p:txBody>
      </p:sp>
      <p:pic>
        <p:nvPicPr>
          <p:cNvPr id="495" name="Picture 1"/>
          <p:cNvPicPr/>
          <p:nvPr/>
        </p:nvPicPr>
        <p:blipFill>
          <a:blip r:embed="rId2"/>
          <a:stretch/>
        </p:blipFill>
        <p:spPr>
          <a:xfrm>
            <a:off x="1392840" y="1369080"/>
            <a:ext cx="9345600" cy="41209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Continuous Testing</a:t>
            </a:r>
          </a:p>
        </p:txBody>
      </p:sp>
      <p:sp>
        <p:nvSpPr>
          <p:cNvPr id="497" name="PlaceHolder 2"/>
          <p:cNvSpPr>
            <a:spLocks noGrp="1"/>
          </p:cNvSpPr>
          <p:nvPr>
            <p:ph/>
          </p:nvPr>
        </p:nvSpPr>
        <p:spPr>
          <a:xfrm>
            <a:off x="424800" y="1051200"/>
            <a:ext cx="5699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Continuous Testing</a:t>
            </a:r>
          </a:p>
          <a:p>
            <a:pPr marL="864000" lvl="1" indent="-324000">
              <a:spcBef>
                <a:spcPts val="567"/>
              </a:spcBef>
              <a:buClr>
                <a:srgbClr val="000000"/>
              </a:buClr>
              <a:buSzPct val="45000"/>
              <a:buFont typeface="Wingdings" charset="2"/>
              <a:buChar char=""/>
            </a:pPr>
            <a:r>
              <a:rPr lang="en-CA" sz="1800" b="0" strike="noStrike" spc="-1">
                <a:latin typeface="Nirmala UI Semilight"/>
              </a:rPr>
              <a:t>Every artifact is tested as it is created </a:t>
            </a:r>
          </a:p>
          <a:p>
            <a:pPr marL="432000" indent="-324000">
              <a:spcBef>
                <a:spcPts val="1134"/>
              </a:spcBef>
              <a:buClr>
                <a:srgbClr val="000000"/>
              </a:buClr>
              <a:buSzPct val="45000"/>
              <a:buFont typeface="Wingdings" charset="2"/>
              <a:buChar char=""/>
            </a:pPr>
            <a:r>
              <a:rPr lang="en-CA" sz="2400" b="0" strike="noStrike" spc="-1">
                <a:latin typeface="Nirmala UI Semilight"/>
              </a:rPr>
              <a:t>Shift Left Model</a:t>
            </a:r>
          </a:p>
          <a:p>
            <a:pPr marL="864000" lvl="1" indent="-324000">
              <a:spcBef>
                <a:spcPts val="567"/>
              </a:spcBef>
              <a:buClr>
                <a:srgbClr val="000000"/>
              </a:buClr>
              <a:buSzPct val="45000"/>
              <a:buFont typeface="Wingdings" charset="2"/>
              <a:buChar char=""/>
            </a:pPr>
            <a:r>
              <a:rPr lang="en-CA" sz="1800" b="0" strike="noStrike" spc="-1">
                <a:latin typeface="Nirmala UI Semilight"/>
              </a:rPr>
              <a:t>Test early, test often</a:t>
            </a:r>
          </a:p>
          <a:p>
            <a:pPr marL="432000" indent="-324000">
              <a:spcBef>
                <a:spcPts val="1134"/>
              </a:spcBef>
              <a:buClr>
                <a:srgbClr val="000000"/>
              </a:buClr>
              <a:buSzPct val="45000"/>
              <a:buFont typeface="Wingdings" charset="2"/>
              <a:buChar char=""/>
            </a:pPr>
            <a:r>
              <a:rPr lang="en-CA" sz="2400" b="0" strike="noStrike" spc="-1">
                <a:latin typeface="Nirmala UI Semilight"/>
              </a:rPr>
              <a:t>CICD also adds</a:t>
            </a:r>
          </a:p>
          <a:p>
            <a:pPr marL="864000" lvl="1" indent="-324000">
              <a:spcBef>
                <a:spcPts val="567"/>
              </a:spcBef>
              <a:buClr>
                <a:srgbClr val="000000"/>
              </a:buClr>
              <a:buSzPct val="45000"/>
              <a:buFont typeface="Wingdings" charset="2"/>
              <a:buChar char=""/>
            </a:pPr>
            <a:r>
              <a:rPr lang="en-CA" sz="1800" b="0" strike="noStrike" spc="-1">
                <a:latin typeface="Nirmala UI Semilight"/>
              </a:rPr>
              <a:t>Automated testing at every stage</a:t>
            </a:r>
          </a:p>
          <a:p>
            <a:pPr marL="432000" indent="-324000">
              <a:spcBef>
                <a:spcPts val="1134"/>
              </a:spcBef>
              <a:buClr>
                <a:srgbClr val="000000"/>
              </a:buClr>
              <a:buSzPct val="45000"/>
              <a:buFont typeface="Wingdings" charset="2"/>
              <a:buChar char=""/>
            </a:pPr>
            <a:r>
              <a:rPr lang="en-CA" sz="2400" b="0" strike="noStrike" spc="-1">
                <a:latin typeface="Nirmala UI Semilight"/>
              </a:rPr>
              <a:t>CT is triggered by events in the CICD process</a:t>
            </a:r>
          </a:p>
          <a:p>
            <a:pPr marL="864000" lvl="1" indent="-324000">
              <a:spcBef>
                <a:spcPts val="567"/>
              </a:spcBef>
              <a:buClr>
                <a:srgbClr val="000000"/>
              </a:buClr>
              <a:buSzPct val="45000"/>
              <a:buFont typeface="Wingdings" charset="2"/>
              <a:buChar char=""/>
            </a:pPr>
            <a:r>
              <a:rPr lang="en-CA" sz="1800" b="0" strike="noStrike" spc="-1">
                <a:latin typeface="Nirmala UI Semilight"/>
              </a:rPr>
              <a:t>Checking in code =&gt; automated unit testing</a:t>
            </a:r>
          </a:p>
          <a:p>
            <a:pPr marL="864000" lvl="1" indent="-324000">
              <a:spcBef>
                <a:spcPts val="567"/>
              </a:spcBef>
              <a:buClr>
                <a:srgbClr val="000000"/>
              </a:buClr>
              <a:buSzPct val="45000"/>
              <a:buFont typeface="Wingdings" charset="2"/>
              <a:buChar char=""/>
            </a:pPr>
            <a:r>
              <a:rPr lang="en-CA" sz="1800" b="0" strike="noStrike" spc="-1">
                <a:latin typeface="Nirmala UI Semilight"/>
              </a:rPr>
              <a:t>Build =&gt; integration testing</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pic>
        <p:nvPicPr>
          <p:cNvPr id="498" name="Content Placeholder 9" descr="A picture containing icon&#10;&#10;Description automatically generated"/>
          <p:cNvPicPr/>
          <p:nvPr/>
        </p:nvPicPr>
        <p:blipFill>
          <a:blip r:embed="rId2"/>
          <a:stretch/>
        </p:blipFill>
        <p:spPr>
          <a:xfrm>
            <a:off x="6108480" y="885240"/>
            <a:ext cx="5181120" cy="2205720"/>
          </a:xfrm>
          <a:prstGeom prst="rect">
            <a:avLst/>
          </a:prstGeom>
          <a:ln w="0">
            <a:noFill/>
          </a:ln>
        </p:spPr>
      </p:pic>
      <p:pic>
        <p:nvPicPr>
          <p:cNvPr id="499" name="Picture 11" descr="A picture containing text, businesscard, screenshot&#10;&#10;Description automatically generated"/>
          <p:cNvPicPr/>
          <p:nvPr/>
        </p:nvPicPr>
        <p:blipFill>
          <a:blip r:embed="rId3"/>
          <a:stretch/>
        </p:blipFill>
        <p:spPr>
          <a:xfrm>
            <a:off x="6572880" y="2846520"/>
            <a:ext cx="4851000" cy="37058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Where Things Go Wrong</a:t>
            </a:r>
          </a:p>
        </p:txBody>
      </p:sp>
      <p:sp>
        <p:nvSpPr>
          <p:cNvPr id="334"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Type I: Requirements are wrong</a:t>
            </a:r>
          </a:p>
          <a:p>
            <a:pPr marL="864000" lvl="1" indent="-324000">
              <a:spcBef>
                <a:spcPts val="567"/>
              </a:spcBef>
              <a:buClr>
                <a:srgbClr val="000000"/>
              </a:buClr>
              <a:buSzPct val="45000"/>
              <a:buFont typeface="Wingdings" charset="2"/>
              <a:buChar char=""/>
            </a:pPr>
            <a:r>
              <a:rPr lang="en-CA" sz="1600" b="0" strike="noStrike" spc="-1">
                <a:latin typeface="Nirmala UI Semilight"/>
              </a:rPr>
              <a:t>This is the most difficult kind of error to correct since it cannot be detected within the project but can only be detected with the participation of the stakeholders who are outside the development effort</a:t>
            </a:r>
          </a:p>
          <a:p>
            <a:pPr marL="864000" lvl="1" indent="-324000">
              <a:spcBef>
                <a:spcPts val="567"/>
              </a:spcBef>
              <a:buClr>
                <a:srgbClr val="000000"/>
              </a:buClr>
              <a:buSzPct val="45000"/>
              <a:buFont typeface="Wingdings" charset="2"/>
              <a:buChar char=""/>
            </a:pPr>
            <a:r>
              <a:rPr lang="en-CA" sz="1600" b="0" strike="noStrike" spc="-1">
                <a:latin typeface="Nirmala UI Semilight"/>
              </a:rPr>
              <a:t>In the worst case scenario, identification of the error takes place after the finished product is deployed and being used by the stakeholders</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pic>
        <p:nvPicPr>
          <p:cNvPr id="335" name="Picture 334"/>
          <p:cNvPicPr/>
          <p:nvPr/>
        </p:nvPicPr>
        <p:blipFill>
          <a:blip r:embed="rId2"/>
          <a:stretch/>
        </p:blipFill>
        <p:spPr>
          <a:xfrm>
            <a:off x="5940360" y="1260360"/>
            <a:ext cx="5831640" cy="43610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Continuous Testing</a:t>
            </a:r>
          </a:p>
        </p:txBody>
      </p:sp>
      <p:sp>
        <p:nvSpPr>
          <p:cNvPr id="501" name="PlaceHolder 2"/>
          <p:cNvSpPr>
            <a:spLocks noGrp="1"/>
          </p:cNvSpPr>
          <p:nvPr>
            <p:ph/>
          </p:nvPr>
        </p:nvSpPr>
        <p:spPr>
          <a:xfrm>
            <a:off x="424800" y="1051200"/>
            <a:ext cx="488052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Does not replace human based testing</a:t>
            </a:r>
          </a:p>
          <a:p>
            <a:pPr marL="864000" lvl="1" indent="-324000">
              <a:spcBef>
                <a:spcPts val="567"/>
              </a:spcBef>
              <a:buClr>
                <a:srgbClr val="000000"/>
              </a:buClr>
              <a:buSzPct val="45000"/>
              <a:buFont typeface="Wingdings" charset="2"/>
              <a:buChar char=""/>
            </a:pPr>
            <a:r>
              <a:rPr lang="en-CA" sz="1800" b="0" strike="noStrike" spc="-1">
                <a:latin typeface="Nirmala UI Semilight"/>
              </a:rPr>
              <a:t>Like pair programming and code reviews</a:t>
            </a:r>
          </a:p>
          <a:p>
            <a:pPr marL="432000" indent="-324000">
              <a:spcBef>
                <a:spcPts val="1134"/>
              </a:spcBef>
              <a:buClr>
                <a:srgbClr val="000000"/>
              </a:buClr>
              <a:buSzPct val="45000"/>
              <a:buFont typeface="Wingdings" charset="2"/>
              <a:buChar char=""/>
            </a:pPr>
            <a:r>
              <a:rPr lang="en-CA" sz="2400" b="0" strike="noStrike" spc="-1">
                <a:latin typeface="Nirmala UI Semilight"/>
              </a:rPr>
              <a:t>Creates “quality gates”</a:t>
            </a:r>
          </a:p>
          <a:p>
            <a:pPr marL="864000" lvl="1" indent="-324000">
              <a:spcBef>
                <a:spcPts val="567"/>
              </a:spcBef>
              <a:buClr>
                <a:srgbClr val="000000"/>
              </a:buClr>
              <a:buSzPct val="45000"/>
              <a:buFont typeface="Wingdings" charset="2"/>
              <a:buChar char=""/>
            </a:pPr>
            <a:r>
              <a:rPr lang="en-CA" sz="1800" b="0" strike="noStrike" spc="-1">
                <a:latin typeface="Nirmala UI Semilight"/>
              </a:rPr>
              <a:t>Development pipelines abort when tests fail</a:t>
            </a:r>
          </a:p>
          <a:p>
            <a:pPr marL="432000" indent="-324000">
              <a:spcBef>
                <a:spcPts val="1134"/>
              </a:spcBef>
              <a:buClr>
                <a:srgbClr val="000000"/>
              </a:buClr>
              <a:buSzPct val="45000"/>
              <a:buFont typeface="Wingdings" charset="2"/>
              <a:buChar char=""/>
            </a:pPr>
            <a:endParaRPr lang="en-CA" sz="2400" b="0" strike="noStrike" spc="-1">
              <a:latin typeface="Nirmala UI Semilight"/>
            </a:endParaRP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pic>
        <p:nvPicPr>
          <p:cNvPr id="502" name="Content Placeholder 8"/>
          <p:cNvPicPr/>
          <p:nvPr/>
        </p:nvPicPr>
        <p:blipFill>
          <a:blip r:embed="rId2"/>
          <a:stretch/>
        </p:blipFill>
        <p:spPr>
          <a:xfrm>
            <a:off x="6312240" y="1284840"/>
            <a:ext cx="5181120" cy="39960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Pipelines</a:t>
            </a:r>
          </a:p>
        </p:txBody>
      </p:sp>
      <p:pic>
        <p:nvPicPr>
          <p:cNvPr id="504" name="Picture 2" descr="Timeline&#10;&#10;Description automatically generated"/>
          <p:cNvPicPr/>
          <p:nvPr/>
        </p:nvPicPr>
        <p:blipFill>
          <a:blip r:embed="rId2"/>
          <a:stretch/>
        </p:blipFill>
        <p:spPr>
          <a:xfrm>
            <a:off x="3133440" y="662760"/>
            <a:ext cx="8076960" cy="58161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Benefits</a:t>
            </a:r>
          </a:p>
        </p:txBody>
      </p:sp>
      <p:sp>
        <p:nvSpPr>
          <p:cNvPr id="50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Smaller code changes are simpler (more atomic) and have fewer unintended consequences</a:t>
            </a:r>
          </a:p>
          <a:p>
            <a:pPr marL="864000" lvl="1" indent="-324000">
              <a:spcBef>
                <a:spcPts val="567"/>
              </a:spcBef>
              <a:buClr>
                <a:srgbClr val="000000"/>
              </a:buClr>
              <a:buSzPct val="45000"/>
              <a:buFont typeface="Wingdings" charset="2"/>
              <a:buChar char=""/>
            </a:pPr>
            <a:r>
              <a:rPr lang="en-CA" sz="1800" b="0" strike="noStrike" spc="-1">
                <a:latin typeface="Nirmala UI Semilight"/>
              </a:rPr>
              <a:t>Fault isolation is simpler and quicker.</a:t>
            </a:r>
          </a:p>
          <a:p>
            <a:pPr marL="864000" lvl="1" indent="-324000">
              <a:spcBef>
                <a:spcPts val="567"/>
              </a:spcBef>
              <a:buClr>
                <a:srgbClr val="000000"/>
              </a:buClr>
              <a:buSzPct val="45000"/>
              <a:buFont typeface="Wingdings" charset="2"/>
              <a:buChar char=""/>
            </a:pPr>
            <a:r>
              <a:rPr lang="en-CA" sz="1800" b="0" strike="noStrike" spc="-1">
                <a:latin typeface="Nirmala UI Semilight"/>
              </a:rPr>
              <a:t>Mean time to resolution (MTTR) is shorter because of the smaller code changes and quicker fault isolation</a:t>
            </a:r>
          </a:p>
          <a:p>
            <a:pPr marL="864000" lvl="1" indent="-324000">
              <a:spcBef>
                <a:spcPts val="567"/>
              </a:spcBef>
              <a:buClr>
                <a:srgbClr val="000000"/>
              </a:buClr>
              <a:buSzPct val="45000"/>
              <a:buFont typeface="Wingdings" charset="2"/>
              <a:buChar char=""/>
            </a:pPr>
            <a:r>
              <a:rPr lang="en-CA" sz="1800" b="0" strike="noStrike" spc="-1">
                <a:latin typeface="Nirmala UI Semilight"/>
              </a:rPr>
              <a:t>Testability improves due to smaller, specific changes</a:t>
            </a:r>
          </a:p>
          <a:p>
            <a:pPr marL="1296000" lvl="2" indent="-288000">
              <a:spcBef>
                <a:spcPts val="850"/>
              </a:spcBef>
              <a:buClr>
                <a:srgbClr val="000000"/>
              </a:buClr>
              <a:buSzPct val="45000"/>
              <a:buFont typeface="Wingdings" charset="2"/>
              <a:buChar char=""/>
            </a:pPr>
            <a:r>
              <a:rPr lang="en-CA" sz="1400" b="0" strike="noStrike" spc="-1">
                <a:latin typeface="Nirmala UI Semilight"/>
              </a:rPr>
              <a:t>These smaller changes allow more accurate positive and negative tests</a:t>
            </a:r>
          </a:p>
          <a:p>
            <a:pPr marL="864000" lvl="1" indent="-324000">
              <a:spcBef>
                <a:spcPts val="567"/>
              </a:spcBef>
              <a:buClr>
                <a:srgbClr val="000000"/>
              </a:buClr>
              <a:buSzPct val="45000"/>
              <a:buFont typeface="Wingdings" charset="2"/>
              <a:buChar char=""/>
            </a:pPr>
            <a:r>
              <a:rPr lang="en-CA" sz="1800" b="0" strike="noStrike" spc="-1">
                <a:latin typeface="Nirmala UI Semilight"/>
              </a:rPr>
              <a:t>Elapsed time to detect and correct production escapes is shorter with a faster rate of release</a:t>
            </a:r>
          </a:p>
          <a:p>
            <a:pPr marL="864000" lvl="1" indent="-324000">
              <a:spcBef>
                <a:spcPts val="567"/>
              </a:spcBef>
              <a:buClr>
                <a:srgbClr val="000000"/>
              </a:buClr>
              <a:buSzPct val="45000"/>
              <a:buFont typeface="Wingdings" charset="2"/>
              <a:buChar char=""/>
            </a:pPr>
            <a:r>
              <a:rPr lang="en-CA" sz="1800" b="0" strike="noStrike" spc="-1">
                <a:latin typeface="Nirmala UI Semilight"/>
              </a:rPr>
              <a:t>The backlog of non-critical defects is lower because defects are often fixed before other feature pressures arise</a:t>
            </a:r>
          </a:p>
          <a:p>
            <a:pPr marL="864000" lvl="1" indent="-324000">
              <a:spcBef>
                <a:spcPts val="567"/>
              </a:spcBef>
              <a:buClr>
                <a:srgbClr val="000000"/>
              </a:buClr>
              <a:buSzPct val="45000"/>
              <a:buFont typeface="Wingdings" charset="2"/>
              <a:buChar char=""/>
            </a:pPr>
            <a:r>
              <a:rPr lang="en-CA" sz="1800" b="0" strike="noStrike" spc="-1">
                <a:latin typeface="Nirmala UI Semilight"/>
              </a:rPr>
              <a:t>The product improves rapidly through fast feature introduction and fast turn-around on feature changes</a:t>
            </a:r>
          </a:p>
          <a:p>
            <a:pPr marL="864000" lvl="1" indent="-324000">
              <a:spcBef>
                <a:spcPts val="567"/>
              </a:spcBef>
              <a:buClr>
                <a:srgbClr val="000000"/>
              </a:buClr>
              <a:buSzPct val="45000"/>
              <a:buFont typeface="Wingdings" charset="2"/>
              <a:buChar char=""/>
            </a:pPr>
            <a:r>
              <a:rPr lang="en-CA" sz="1800" b="0" strike="noStrike" spc="-1">
                <a:latin typeface="Nirmala UI Semilight"/>
              </a:rPr>
              <a:t>Upgrades introduce smaller units of change and are less disruptive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Benefits</a:t>
            </a:r>
          </a:p>
        </p:txBody>
      </p:sp>
      <p:sp>
        <p:nvSpPr>
          <p:cNvPr id="50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CI-CD product feature velocity is high</a:t>
            </a:r>
          </a:p>
          <a:p>
            <a:pPr marL="1296000" lvl="2" indent="-288000">
              <a:spcBef>
                <a:spcPts val="850"/>
              </a:spcBef>
              <a:buClr>
                <a:srgbClr val="000000"/>
              </a:buClr>
              <a:buSzPct val="45000"/>
              <a:buFont typeface="Wingdings" charset="2"/>
              <a:buChar char=""/>
            </a:pPr>
            <a:r>
              <a:rPr lang="en-CA" sz="1400" b="0" strike="noStrike" spc="-1">
                <a:latin typeface="Nirmala UI Semilight"/>
              </a:rPr>
              <a:t>The high velocity improves the time spent investigating and patching defects</a:t>
            </a:r>
          </a:p>
          <a:p>
            <a:pPr marL="864000" lvl="1" indent="-324000">
              <a:spcBef>
                <a:spcPts val="567"/>
              </a:spcBef>
              <a:buClr>
                <a:srgbClr val="000000"/>
              </a:buClr>
              <a:buSzPct val="45000"/>
              <a:buFont typeface="Wingdings" charset="2"/>
              <a:buChar char=""/>
            </a:pPr>
            <a:r>
              <a:rPr lang="en-CA" sz="1800" b="0" strike="noStrike" spc="-1">
                <a:latin typeface="Nirmala UI Semilight"/>
              </a:rPr>
              <a:t>Feature toggles and blue-green deploys enable seamless, targeted introduction of new production features </a:t>
            </a:r>
          </a:p>
          <a:p>
            <a:pPr marL="864000" lvl="1" indent="-324000">
              <a:spcBef>
                <a:spcPts val="567"/>
              </a:spcBef>
              <a:buClr>
                <a:srgbClr val="000000"/>
              </a:buClr>
              <a:buSzPct val="45000"/>
              <a:buFont typeface="Wingdings" charset="2"/>
              <a:buChar char=""/>
            </a:pPr>
            <a:r>
              <a:rPr lang="en-CA" sz="1800" b="0" strike="noStrike" spc="-1">
                <a:latin typeface="Nirmala UI Semilight"/>
              </a:rPr>
              <a:t>You can introduce critical changes during non-critical (regional) hours</a:t>
            </a:r>
          </a:p>
          <a:p>
            <a:pPr marL="1296000" lvl="2" indent="-288000">
              <a:spcBef>
                <a:spcPts val="850"/>
              </a:spcBef>
              <a:buClr>
                <a:srgbClr val="000000"/>
              </a:buClr>
              <a:buSzPct val="45000"/>
              <a:buFont typeface="Wingdings" charset="2"/>
              <a:buChar char=""/>
            </a:pPr>
            <a:r>
              <a:rPr lang="en-CA" sz="1400" b="0" strike="noStrike" spc="-1">
                <a:latin typeface="Nirmala UI Semilight"/>
              </a:rPr>
              <a:t>This non-critical hour change introduction limits the potential impact of a deployment problem</a:t>
            </a:r>
          </a:p>
          <a:p>
            <a:pPr marL="864000" lvl="1" indent="-324000">
              <a:spcBef>
                <a:spcPts val="567"/>
              </a:spcBef>
              <a:buClr>
                <a:srgbClr val="000000"/>
              </a:buClr>
              <a:buSzPct val="45000"/>
              <a:buFont typeface="Wingdings" charset="2"/>
              <a:buChar char=""/>
            </a:pPr>
            <a:r>
              <a:rPr lang="en-CA" sz="1800" b="0" strike="noStrike" spc="-1">
                <a:latin typeface="Nirmala UI Semilight"/>
              </a:rPr>
              <a:t>Release cycles are shorter with targeted releases and this blocks fewer features that aren’t ready for release</a:t>
            </a:r>
          </a:p>
          <a:p>
            <a:pPr marL="864000" lvl="1" indent="-324000">
              <a:spcBef>
                <a:spcPts val="567"/>
              </a:spcBef>
              <a:buClr>
                <a:srgbClr val="000000"/>
              </a:buClr>
              <a:buSzPct val="45000"/>
              <a:buFont typeface="Wingdings" charset="2"/>
              <a:buChar char=""/>
            </a:pPr>
            <a:r>
              <a:rPr lang="en-CA" sz="1800" b="0" strike="noStrike" spc="-1">
                <a:latin typeface="Nirmala UI Semilight"/>
              </a:rPr>
              <a:t>End-user involvement and feedback during continuous development leads to usability improvements</a:t>
            </a:r>
          </a:p>
          <a:p>
            <a:pPr marL="1296000" lvl="2" indent="-288000">
              <a:spcBef>
                <a:spcPts val="850"/>
              </a:spcBef>
              <a:buClr>
                <a:srgbClr val="000000"/>
              </a:buClr>
              <a:buSzPct val="45000"/>
              <a:buFont typeface="Wingdings" charset="2"/>
              <a:buChar char=""/>
            </a:pPr>
            <a:r>
              <a:rPr lang="en-CA" sz="1400" b="0" strike="noStrike" spc="-1">
                <a:latin typeface="Nirmala UI Semilight"/>
              </a:rPr>
              <a:t>You can add new requirements based on customer’s needs on a daily basis</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1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Change volume and cognitive load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smaller code changes, faster releases, rapid feature introduction</a:t>
            </a:r>
          </a:p>
          <a:p>
            <a:pPr marL="864000" lvl="1" indent="-324000">
              <a:spcBef>
                <a:spcPts val="567"/>
              </a:spcBef>
              <a:buClr>
                <a:srgbClr val="000000"/>
              </a:buClr>
              <a:buSzPct val="45000"/>
              <a:buFont typeface="Wingdings" charset="2"/>
              <a:buChar char=""/>
            </a:pPr>
            <a:r>
              <a:rPr lang="en-CA" sz="1800" b="0" strike="noStrike" spc="-1">
                <a:latin typeface="Nirmala UI Semilight"/>
              </a:rPr>
              <a:t>Change saturation </a:t>
            </a:r>
          </a:p>
          <a:p>
            <a:pPr marL="1296000" lvl="2" indent="-288000">
              <a:spcBef>
                <a:spcPts val="850"/>
              </a:spcBef>
              <a:buClr>
                <a:srgbClr val="000000"/>
              </a:buClr>
              <a:buSzPct val="45000"/>
              <a:buFont typeface="Wingdings" charset="2"/>
              <a:buChar char=""/>
            </a:pPr>
            <a:r>
              <a:rPr lang="en-CA" sz="1400" b="0" strike="noStrike" spc="-1">
                <a:latin typeface="Nirmala UI Semilight"/>
              </a:rPr>
              <a:t>The number of changes increases, which can overwhelm teams, reviewers, and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Context loss</a:t>
            </a:r>
          </a:p>
          <a:p>
            <a:pPr marL="1296000" lvl="2" indent="-288000">
              <a:spcBef>
                <a:spcPts val="850"/>
              </a:spcBef>
              <a:buClr>
                <a:srgbClr val="000000"/>
              </a:buClr>
              <a:buSzPct val="45000"/>
              <a:buFont typeface="Wingdings" charset="2"/>
              <a:buChar char=""/>
            </a:pPr>
            <a:r>
              <a:rPr lang="en-CA" sz="1400" b="0" strike="noStrike" spc="-1">
                <a:latin typeface="Nirmala UI Semilight"/>
              </a:rPr>
              <a:t>Engineers may lose the broader system context when working on highly atomic changes, leading to suboptimal design decisions</a:t>
            </a:r>
          </a:p>
          <a:p>
            <a:pPr marL="864000" lvl="1" indent="-324000">
              <a:spcBef>
                <a:spcPts val="567"/>
              </a:spcBef>
              <a:buClr>
                <a:srgbClr val="000000"/>
              </a:buClr>
              <a:buSzPct val="45000"/>
              <a:buFont typeface="Wingdings" charset="2"/>
              <a:buChar char=""/>
            </a:pPr>
            <a:r>
              <a:rPr lang="en-CA" sz="1800" b="0" strike="noStrike" spc="-1">
                <a:latin typeface="Nirmala UI Semilight"/>
              </a:rPr>
              <a:t>Review fatigue</a:t>
            </a:r>
          </a:p>
          <a:p>
            <a:pPr marL="1296000" lvl="2" indent="-288000">
              <a:spcBef>
                <a:spcPts val="850"/>
              </a:spcBef>
              <a:buClr>
                <a:srgbClr val="000000"/>
              </a:buClr>
              <a:buSzPct val="45000"/>
              <a:buFont typeface="Wingdings" charset="2"/>
              <a:buChar char=""/>
            </a:pPr>
            <a:r>
              <a:rPr lang="en-CA" sz="1400" b="0" strike="noStrike" spc="-1">
                <a:latin typeface="Nirmala UI Semilight"/>
              </a:rPr>
              <a:t>High-frequency pull requests can result in shallow reviews or rubber-stamping</a:t>
            </a:r>
          </a:p>
          <a:p>
            <a:pPr marL="864000" lvl="1" indent="-324000">
              <a:spcBef>
                <a:spcPts val="567"/>
              </a:spcBef>
              <a:buClr>
                <a:srgbClr val="000000"/>
              </a:buClr>
              <a:buSzPct val="45000"/>
              <a:buFont typeface="Wingdings" charset="2"/>
              <a:buChar char=""/>
            </a:pPr>
            <a:r>
              <a:rPr lang="en-CA" sz="1800" b="0" strike="noStrike" spc="-1">
                <a:latin typeface="Nirmala UI Semilight"/>
              </a:rPr>
              <a:t>Traceability gaps</a:t>
            </a:r>
          </a:p>
          <a:p>
            <a:pPr marL="1296000" lvl="2" indent="-288000">
              <a:spcBef>
                <a:spcPts val="850"/>
              </a:spcBef>
              <a:buClr>
                <a:srgbClr val="000000"/>
              </a:buClr>
              <a:buSzPct val="45000"/>
              <a:buFont typeface="Wingdings" charset="2"/>
              <a:buChar char=""/>
            </a:pPr>
            <a:r>
              <a:rPr lang="en-CA" sz="1400" b="0" strike="noStrike" spc="-1">
                <a:latin typeface="Nirmala UI Semilight"/>
              </a:rPr>
              <a:t>Mapping many small changes to business outcomes, requirements, or incidents becomes harder without strong tooling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12"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Quality and testing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improved testability, better positive/negative tests, faster detection</a:t>
            </a:r>
          </a:p>
          <a:p>
            <a:pPr marL="864000" lvl="1" indent="-324000">
              <a:spcBef>
                <a:spcPts val="567"/>
              </a:spcBef>
              <a:buClr>
                <a:srgbClr val="000000"/>
              </a:buClr>
              <a:buSzPct val="45000"/>
              <a:buFont typeface="Wingdings" charset="2"/>
              <a:buChar char=""/>
            </a:pPr>
            <a:r>
              <a:rPr lang="en-CA" sz="1800" b="0" strike="noStrike" spc="-1">
                <a:latin typeface="Nirmala UI Semilight"/>
              </a:rPr>
              <a:t>False confidence in automation</a:t>
            </a:r>
          </a:p>
          <a:p>
            <a:pPr marL="1296000" lvl="2" indent="-288000">
              <a:spcBef>
                <a:spcPts val="850"/>
              </a:spcBef>
              <a:buClr>
                <a:srgbClr val="000000"/>
              </a:buClr>
              <a:buSzPct val="45000"/>
              <a:buFont typeface="Wingdings" charset="2"/>
              <a:buChar char=""/>
            </a:pPr>
            <a:r>
              <a:rPr lang="en-CA" sz="1400" b="0" strike="noStrike" spc="-1">
                <a:latin typeface="Nirmala UI Semilight"/>
              </a:rPr>
              <a:t>Heavy reliance on automated tests can mask gaps in test coverage</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edge cases, usability, performance</a:t>
            </a:r>
          </a:p>
          <a:p>
            <a:pPr marL="864000" lvl="1" indent="-324000">
              <a:spcBef>
                <a:spcPts val="567"/>
              </a:spcBef>
              <a:buClr>
                <a:srgbClr val="000000"/>
              </a:buClr>
              <a:buSzPct val="45000"/>
              <a:buFont typeface="Wingdings" charset="2"/>
              <a:buChar char=""/>
            </a:pPr>
            <a:r>
              <a:rPr lang="en-CA" sz="1800" b="0" strike="noStrike" spc="-1">
                <a:latin typeface="Nirmala UI Semilight"/>
              </a:rPr>
              <a:t>Test debt accumulation</a:t>
            </a:r>
          </a:p>
          <a:p>
            <a:pPr marL="1296000" lvl="2" indent="-288000">
              <a:spcBef>
                <a:spcPts val="850"/>
              </a:spcBef>
              <a:buClr>
                <a:srgbClr val="000000"/>
              </a:buClr>
              <a:buSzPct val="45000"/>
              <a:buFont typeface="Wingdings" charset="2"/>
              <a:buChar char=""/>
            </a:pPr>
            <a:r>
              <a:rPr lang="en-CA" sz="1400" b="0" strike="noStrike" spc="-1">
                <a:latin typeface="Nirmala UI Semilight"/>
              </a:rPr>
              <a:t>Rapid delivery can cause poorly designed or flaky tests to accumulate</a:t>
            </a:r>
          </a:p>
          <a:p>
            <a:pPr marL="864000" lvl="1" indent="-324000">
              <a:spcBef>
                <a:spcPts val="567"/>
              </a:spcBef>
              <a:buClr>
                <a:srgbClr val="000000"/>
              </a:buClr>
              <a:buSzPct val="45000"/>
              <a:buFont typeface="Wingdings" charset="2"/>
              <a:buChar char=""/>
            </a:pPr>
            <a:r>
              <a:rPr lang="en-CA" sz="1800" b="0" strike="noStrike" spc="-1">
                <a:latin typeface="Nirmala UI Semilight"/>
              </a:rPr>
              <a:t>Overfitting tests to implementation</a:t>
            </a:r>
          </a:p>
          <a:p>
            <a:pPr marL="1296000" lvl="2" indent="-288000">
              <a:spcBef>
                <a:spcPts val="850"/>
              </a:spcBef>
              <a:buClr>
                <a:srgbClr val="000000"/>
              </a:buClr>
              <a:buSzPct val="45000"/>
              <a:buFont typeface="Wingdings" charset="2"/>
              <a:buChar char=""/>
            </a:pPr>
            <a:r>
              <a:rPr lang="en-CA" sz="1400" b="0" strike="noStrike" spc="-1">
                <a:latin typeface="Nirmala UI Semilight"/>
              </a:rPr>
              <a:t>Small changes may lead to tests that validate how code works, not what the system should do</a:t>
            </a:r>
          </a:p>
          <a:p>
            <a:pPr marL="864000" lvl="1" indent="-324000">
              <a:spcBef>
                <a:spcPts val="567"/>
              </a:spcBef>
              <a:buClr>
                <a:srgbClr val="000000"/>
              </a:buClr>
              <a:buSzPct val="45000"/>
              <a:buFont typeface="Wingdings" charset="2"/>
              <a:buChar char=""/>
            </a:pPr>
            <a:r>
              <a:rPr lang="en-CA" sz="1800" b="0" strike="noStrike" spc="-1">
                <a:latin typeface="Nirmala UI Semilight"/>
              </a:rPr>
              <a:t>Reduced exploratory testing</a:t>
            </a:r>
          </a:p>
          <a:p>
            <a:pPr marL="1296000" lvl="2" indent="-288000">
              <a:spcBef>
                <a:spcPts val="850"/>
              </a:spcBef>
              <a:buClr>
                <a:srgbClr val="000000"/>
              </a:buClr>
              <a:buSzPct val="45000"/>
              <a:buFont typeface="Wingdings" charset="2"/>
              <a:buChar char=""/>
            </a:pPr>
            <a:r>
              <a:rPr lang="en-CA" sz="1400" b="0" strike="noStrike" spc="-1">
                <a:latin typeface="Nirmala UI Semilight"/>
              </a:rPr>
              <a:t>Speed pressure may reduce time spent on human-driven testing and system-level validation.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14"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Production stability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faster MTTR, quicker fault isolation, smaller upgrades</a:t>
            </a:r>
          </a:p>
          <a:p>
            <a:pPr marL="864000" lvl="1" indent="-324000">
              <a:spcBef>
                <a:spcPts val="567"/>
              </a:spcBef>
              <a:buClr>
                <a:srgbClr val="000000"/>
              </a:buClr>
              <a:buSzPct val="45000"/>
              <a:buFont typeface="Wingdings" charset="2"/>
              <a:buChar char=""/>
            </a:pPr>
            <a:r>
              <a:rPr lang="en-CA" sz="1800" b="0" strike="noStrike" spc="-1">
                <a:latin typeface="Nirmala UI Semilight"/>
              </a:rPr>
              <a:t>Increased production volatility</a:t>
            </a:r>
          </a:p>
          <a:p>
            <a:pPr marL="1296000" lvl="2" indent="-288000">
              <a:spcBef>
                <a:spcPts val="850"/>
              </a:spcBef>
              <a:buClr>
                <a:srgbClr val="000000"/>
              </a:buClr>
              <a:buSzPct val="45000"/>
              <a:buFont typeface="Wingdings" charset="2"/>
              <a:buChar char=""/>
            </a:pPr>
            <a:r>
              <a:rPr lang="en-CA" sz="1400" b="0" strike="noStrike" spc="-1">
                <a:latin typeface="Nirmala UI Semilight"/>
              </a:rPr>
              <a:t>Frequent releases increase the likelihood of customer-facing changes, even if individual changes are small</a:t>
            </a:r>
          </a:p>
          <a:p>
            <a:pPr marL="864000" lvl="1" indent="-324000">
              <a:spcBef>
                <a:spcPts val="567"/>
              </a:spcBef>
              <a:buClr>
                <a:srgbClr val="000000"/>
              </a:buClr>
              <a:buSzPct val="45000"/>
              <a:buFont typeface="Wingdings" charset="2"/>
              <a:buChar char=""/>
            </a:pPr>
            <a:r>
              <a:rPr lang="en-CA" sz="1800" b="0" strike="noStrike" spc="-1">
                <a:latin typeface="Nirmala UI Semilight"/>
              </a:rPr>
              <a:t>Failure blast radius underestimation</a:t>
            </a:r>
          </a:p>
          <a:p>
            <a:pPr marL="1296000" lvl="2" indent="-288000">
              <a:spcBef>
                <a:spcPts val="850"/>
              </a:spcBef>
              <a:buClr>
                <a:srgbClr val="000000"/>
              </a:buClr>
              <a:buSzPct val="45000"/>
              <a:buFont typeface="Wingdings" charset="2"/>
              <a:buChar char=""/>
            </a:pPr>
            <a:r>
              <a:rPr lang="en-CA" sz="1400" b="0" strike="noStrike" spc="-1">
                <a:latin typeface="Nirmala UI Semilight"/>
              </a:rPr>
              <a:t>A small change can still have systemic impact in tightly coupled architectures</a:t>
            </a:r>
          </a:p>
          <a:p>
            <a:pPr marL="864000" lvl="1" indent="-324000">
              <a:spcBef>
                <a:spcPts val="567"/>
              </a:spcBef>
              <a:buClr>
                <a:srgbClr val="000000"/>
              </a:buClr>
              <a:buSzPct val="45000"/>
              <a:buFont typeface="Wingdings" charset="2"/>
              <a:buChar char=""/>
            </a:pPr>
            <a:r>
              <a:rPr lang="en-CA" sz="1800" b="0" strike="noStrike" spc="-1">
                <a:latin typeface="Nirmala UI Semilight"/>
              </a:rPr>
              <a:t>Rollback complexity</a:t>
            </a:r>
          </a:p>
          <a:p>
            <a:pPr marL="1296000" lvl="2" indent="-288000">
              <a:spcBef>
                <a:spcPts val="850"/>
              </a:spcBef>
              <a:buClr>
                <a:srgbClr val="000000"/>
              </a:buClr>
              <a:buSzPct val="45000"/>
              <a:buFont typeface="Wingdings" charset="2"/>
              <a:buChar char=""/>
            </a:pPr>
            <a:r>
              <a:rPr lang="en-CA" sz="1400" b="0" strike="noStrike" spc="-1">
                <a:latin typeface="Nirmala UI Semilight"/>
              </a:rPr>
              <a:t>With many interdependent small changes, rolling back a single issue may not be straightforward</a:t>
            </a:r>
          </a:p>
          <a:p>
            <a:pPr marL="864000" lvl="1" indent="-324000">
              <a:spcBef>
                <a:spcPts val="567"/>
              </a:spcBef>
              <a:buClr>
                <a:srgbClr val="000000"/>
              </a:buClr>
              <a:buSzPct val="45000"/>
              <a:buFont typeface="Wingdings" charset="2"/>
              <a:buChar char=""/>
            </a:pPr>
            <a:r>
              <a:rPr lang="en-CA" sz="1800" b="0" strike="noStrike" spc="-1">
                <a:latin typeface="Nirmala UI Semilight"/>
              </a:rPr>
              <a:t>Configuration drift</a:t>
            </a:r>
          </a:p>
          <a:p>
            <a:pPr marL="1296000" lvl="2" indent="-288000">
              <a:spcBef>
                <a:spcPts val="850"/>
              </a:spcBef>
              <a:buClr>
                <a:srgbClr val="000000"/>
              </a:buClr>
              <a:buSzPct val="45000"/>
              <a:buFont typeface="Wingdings" charset="2"/>
              <a:buChar char=""/>
            </a:pPr>
            <a:r>
              <a:rPr lang="en-CA" sz="1400" b="0" strike="noStrike" spc="-1">
                <a:latin typeface="Nirmala UI Semilight"/>
              </a:rPr>
              <a:t>CI/CD pipelines that deploy frequently may exacerbate environment inconsistencies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16"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Security and compliance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faster release cycles, smaller units of change</a:t>
            </a:r>
          </a:p>
          <a:p>
            <a:pPr marL="864000" lvl="1" indent="-324000">
              <a:spcBef>
                <a:spcPts val="567"/>
              </a:spcBef>
              <a:buClr>
                <a:srgbClr val="000000"/>
              </a:buClr>
              <a:buSzPct val="45000"/>
              <a:buFont typeface="Wingdings" charset="2"/>
              <a:buChar char=""/>
            </a:pPr>
            <a:r>
              <a:rPr lang="en-CA" sz="1800" b="0" strike="noStrike" spc="-1">
                <a:latin typeface="Nirmala UI Semilight"/>
              </a:rPr>
              <a:t>Security review bypass risk</a:t>
            </a:r>
          </a:p>
          <a:p>
            <a:pPr marL="1296000" lvl="2" indent="-288000">
              <a:spcBef>
                <a:spcPts val="850"/>
              </a:spcBef>
              <a:buClr>
                <a:srgbClr val="000000"/>
              </a:buClr>
              <a:buSzPct val="45000"/>
              <a:buFont typeface="Wingdings" charset="2"/>
              <a:buChar char=""/>
            </a:pPr>
            <a:r>
              <a:rPr lang="en-CA" sz="1400" b="0" strike="noStrike" spc="-1">
                <a:latin typeface="Nirmala UI Semilight"/>
              </a:rPr>
              <a:t>Speed may lead to reduced manual security reviews or skipped threat modeling</a:t>
            </a:r>
          </a:p>
          <a:p>
            <a:pPr marL="864000" lvl="1" indent="-324000">
              <a:spcBef>
                <a:spcPts val="567"/>
              </a:spcBef>
              <a:buClr>
                <a:srgbClr val="000000"/>
              </a:buClr>
              <a:buSzPct val="45000"/>
              <a:buFont typeface="Wingdings" charset="2"/>
              <a:buChar char=""/>
            </a:pPr>
            <a:r>
              <a:rPr lang="en-CA" sz="1800" b="0" strike="noStrike" spc="-1">
                <a:latin typeface="Nirmala UI Semilight"/>
              </a:rPr>
              <a:t>Vulnerability propagation</a:t>
            </a:r>
          </a:p>
          <a:p>
            <a:pPr marL="1296000" lvl="2" indent="-288000">
              <a:spcBef>
                <a:spcPts val="850"/>
              </a:spcBef>
              <a:buClr>
                <a:srgbClr val="000000"/>
              </a:buClr>
              <a:buSzPct val="45000"/>
              <a:buFont typeface="Wingdings" charset="2"/>
              <a:buChar char=""/>
            </a:pPr>
            <a:r>
              <a:rPr lang="en-CA" sz="1400" b="0" strike="noStrike" spc="-1">
                <a:latin typeface="Nirmala UI Semilight"/>
              </a:rPr>
              <a:t>Vulnerabilities can spread rapidly to production if not detected early</a:t>
            </a:r>
          </a:p>
          <a:p>
            <a:pPr marL="864000" lvl="1" indent="-324000">
              <a:spcBef>
                <a:spcPts val="567"/>
              </a:spcBef>
              <a:buClr>
                <a:srgbClr val="000000"/>
              </a:buClr>
              <a:buSzPct val="45000"/>
              <a:buFont typeface="Wingdings" charset="2"/>
              <a:buChar char=""/>
            </a:pPr>
            <a:r>
              <a:rPr lang="en-CA" sz="1800" b="0" strike="noStrike" spc="-1">
                <a:latin typeface="Nirmala UI Semilight"/>
              </a:rPr>
              <a:t>Secrets exposure</a:t>
            </a:r>
          </a:p>
          <a:p>
            <a:pPr marL="1296000" lvl="2" indent="-288000">
              <a:spcBef>
                <a:spcPts val="850"/>
              </a:spcBef>
              <a:buClr>
                <a:srgbClr val="000000"/>
              </a:buClr>
              <a:buSzPct val="45000"/>
              <a:buFont typeface="Wingdings" charset="2"/>
              <a:buChar char=""/>
            </a:pPr>
            <a:r>
              <a:rPr lang="en-CA" sz="1400" b="0" strike="noStrike" spc="-1">
                <a:latin typeface="Nirmala UI Semilight"/>
              </a:rPr>
              <a:t>CI/CD pipelines often require credentials, increasing the risk of secret leakage</a:t>
            </a:r>
          </a:p>
          <a:p>
            <a:pPr marL="864000" lvl="1" indent="-324000">
              <a:spcBef>
                <a:spcPts val="567"/>
              </a:spcBef>
              <a:buClr>
                <a:srgbClr val="000000"/>
              </a:buClr>
              <a:buSzPct val="45000"/>
              <a:buFont typeface="Wingdings" charset="2"/>
              <a:buChar char=""/>
            </a:pPr>
            <a:r>
              <a:rPr lang="en-CA" sz="1800" b="0" strike="noStrike" spc="-1">
                <a:latin typeface="Nirmala UI Semilight"/>
              </a:rPr>
              <a:t>Audit and compliance gaps</a:t>
            </a:r>
          </a:p>
          <a:p>
            <a:pPr marL="1296000" lvl="2" indent="-288000">
              <a:spcBef>
                <a:spcPts val="850"/>
              </a:spcBef>
              <a:buClr>
                <a:srgbClr val="000000"/>
              </a:buClr>
              <a:buSzPct val="45000"/>
              <a:buFont typeface="Wingdings" charset="2"/>
              <a:buChar char=""/>
            </a:pPr>
            <a:r>
              <a:rPr lang="en-CA" sz="1400" b="0" strike="noStrike" spc="-1">
                <a:latin typeface="Nirmala UI Semilight"/>
              </a:rPr>
              <a:t>High deployment frequency can challenge traditional audit trails, approvals, and segregation-of-duties models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18"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Incident and operational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faster detection and resolution</a:t>
            </a:r>
          </a:p>
          <a:p>
            <a:pPr marL="864000" lvl="1" indent="-324000">
              <a:spcBef>
                <a:spcPts val="567"/>
              </a:spcBef>
              <a:buClr>
                <a:srgbClr val="000000"/>
              </a:buClr>
              <a:buSzPct val="45000"/>
              <a:buFont typeface="Wingdings" charset="2"/>
              <a:buChar char=""/>
            </a:pPr>
            <a:r>
              <a:rPr lang="en-CA" sz="1800" b="0" strike="noStrike" spc="-1">
                <a:latin typeface="Nirmala UI Semilight"/>
              </a:rPr>
              <a:t>Alert fatigue</a:t>
            </a:r>
          </a:p>
          <a:p>
            <a:pPr marL="1296000" lvl="2" indent="-288000">
              <a:spcBef>
                <a:spcPts val="850"/>
              </a:spcBef>
              <a:buClr>
                <a:srgbClr val="000000"/>
              </a:buClr>
              <a:buSzPct val="45000"/>
              <a:buFont typeface="Wingdings" charset="2"/>
              <a:buChar char=""/>
            </a:pPr>
            <a:r>
              <a:rPr lang="en-CA" sz="1400" b="0" strike="noStrike" spc="-1">
                <a:latin typeface="Nirmala UI Semilight"/>
              </a:rPr>
              <a:t>Frequent changes can generate frequent alerts, reducing signal-to-noise ratio</a:t>
            </a:r>
          </a:p>
          <a:p>
            <a:pPr marL="864000" lvl="1" indent="-324000">
              <a:spcBef>
                <a:spcPts val="567"/>
              </a:spcBef>
              <a:buClr>
                <a:srgbClr val="000000"/>
              </a:buClr>
              <a:buSzPct val="45000"/>
              <a:buFont typeface="Wingdings" charset="2"/>
              <a:buChar char=""/>
            </a:pPr>
            <a:r>
              <a:rPr lang="en-CA" sz="1800" b="0" strike="noStrike" spc="-1">
                <a:latin typeface="Nirmala UI Semilight"/>
              </a:rPr>
              <a:t>Root cause ambiguity</a:t>
            </a:r>
          </a:p>
          <a:p>
            <a:pPr marL="1296000" lvl="2" indent="-288000">
              <a:spcBef>
                <a:spcPts val="850"/>
              </a:spcBef>
              <a:buClr>
                <a:srgbClr val="000000"/>
              </a:buClr>
              <a:buSzPct val="45000"/>
              <a:buFont typeface="Wingdings" charset="2"/>
              <a:buChar char=""/>
            </a:pPr>
            <a:r>
              <a:rPr lang="en-CA" sz="1400" b="0" strike="noStrike" spc="-1">
                <a:latin typeface="Nirmala UI Semilight"/>
              </a:rPr>
              <a:t>When multiple changes are deployed in close succession, identifying the true root cause can still be difficult</a:t>
            </a:r>
          </a:p>
          <a:p>
            <a:pPr marL="864000" lvl="1" indent="-324000">
              <a:spcBef>
                <a:spcPts val="567"/>
              </a:spcBef>
              <a:buClr>
                <a:srgbClr val="000000"/>
              </a:buClr>
              <a:buSzPct val="45000"/>
              <a:buFont typeface="Wingdings" charset="2"/>
              <a:buChar char=""/>
            </a:pPr>
            <a:r>
              <a:rPr lang="en-CA" sz="1800" b="0" strike="noStrike" spc="-1">
                <a:latin typeface="Nirmala UI Semilight"/>
              </a:rPr>
              <a:t>Operational dependency risk</a:t>
            </a:r>
          </a:p>
          <a:p>
            <a:pPr marL="1296000" lvl="2" indent="-288000">
              <a:spcBef>
                <a:spcPts val="850"/>
              </a:spcBef>
              <a:buClr>
                <a:srgbClr val="000000"/>
              </a:buClr>
              <a:buSzPct val="45000"/>
              <a:buFont typeface="Wingdings" charset="2"/>
              <a:buChar char=""/>
            </a:pPr>
            <a:r>
              <a:rPr lang="en-CA" sz="1400" b="0" strike="noStrike" spc="-1">
                <a:latin typeface="Nirmala UI Semilight"/>
              </a:rPr>
              <a:t>Operations teams become tightly dependent on CI/CD tooling availability and correctness</a:t>
            </a:r>
          </a:p>
          <a:p>
            <a:pPr marL="864000" lvl="1" indent="-324000">
              <a:spcBef>
                <a:spcPts val="567"/>
              </a:spcBef>
              <a:buClr>
                <a:srgbClr val="000000"/>
              </a:buClr>
              <a:buSzPct val="45000"/>
              <a:buFont typeface="Wingdings" charset="2"/>
              <a:buChar char=""/>
            </a:pPr>
            <a:r>
              <a:rPr lang="en-CA" sz="1800" b="0" strike="noStrike" spc="-1">
                <a:latin typeface="Nirmala UI Semilight"/>
              </a:rPr>
              <a:t>Pipeline failure impact</a:t>
            </a:r>
          </a:p>
          <a:p>
            <a:pPr marL="1296000" lvl="2" indent="-288000">
              <a:spcBef>
                <a:spcPts val="850"/>
              </a:spcBef>
              <a:buClr>
                <a:srgbClr val="000000"/>
              </a:buClr>
              <a:buSzPct val="45000"/>
              <a:buFont typeface="Wingdings" charset="2"/>
              <a:buChar char=""/>
            </a:pPr>
            <a:r>
              <a:rPr lang="en-CA" sz="1400" b="0" strike="noStrike" spc="-1">
                <a:latin typeface="Nirmala UI Semilight"/>
              </a:rPr>
              <a:t>CI/CD pipeline outages can block all releases, becoming a single point of failure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20"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Governance and control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reduced backlog, rapid improvement</a:t>
            </a:r>
          </a:p>
          <a:p>
            <a:pPr marL="864000" lvl="1" indent="-324000">
              <a:spcBef>
                <a:spcPts val="567"/>
              </a:spcBef>
              <a:buClr>
                <a:srgbClr val="000000"/>
              </a:buClr>
              <a:buSzPct val="45000"/>
              <a:buFont typeface="Wingdings" charset="2"/>
              <a:buChar char=""/>
            </a:pPr>
            <a:r>
              <a:rPr lang="en-CA" sz="1800" b="0" strike="noStrike" spc="-1">
                <a:latin typeface="Nirmala UI Semilight"/>
              </a:rPr>
              <a:t>Erosion of change control discipline</a:t>
            </a:r>
          </a:p>
          <a:p>
            <a:pPr marL="1296000" lvl="2" indent="-288000">
              <a:spcBef>
                <a:spcPts val="850"/>
              </a:spcBef>
              <a:buClr>
                <a:srgbClr val="000000"/>
              </a:buClr>
              <a:buSzPct val="45000"/>
              <a:buFont typeface="Wingdings" charset="2"/>
              <a:buChar char=""/>
            </a:pPr>
            <a:r>
              <a:rPr lang="en-CA" sz="1400" b="0" strike="noStrike" spc="-1">
                <a:latin typeface="Nirmala UI Semilight"/>
              </a:rPr>
              <a:t>Traditional approval gates may be weakened or removed without adequate replacement controls</a:t>
            </a:r>
          </a:p>
          <a:p>
            <a:pPr marL="864000" lvl="1" indent="-324000">
              <a:spcBef>
                <a:spcPts val="567"/>
              </a:spcBef>
              <a:buClr>
                <a:srgbClr val="000000"/>
              </a:buClr>
              <a:buSzPct val="45000"/>
              <a:buFont typeface="Wingdings" charset="2"/>
              <a:buChar char=""/>
            </a:pPr>
            <a:r>
              <a:rPr lang="en-CA" sz="1800" b="0" strike="noStrike" spc="-1">
                <a:latin typeface="Nirmala UI Semilight"/>
              </a:rPr>
              <a:t>Inconsistent standards enforcement</a:t>
            </a:r>
          </a:p>
          <a:p>
            <a:pPr marL="1296000" lvl="2" indent="-288000">
              <a:spcBef>
                <a:spcPts val="850"/>
              </a:spcBef>
              <a:buClr>
                <a:srgbClr val="000000"/>
              </a:buClr>
              <a:buSzPct val="45000"/>
              <a:buFont typeface="Wingdings" charset="2"/>
              <a:buChar char=""/>
            </a:pPr>
            <a:r>
              <a:rPr lang="en-CA" sz="1400" b="0" strike="noStrike" spc="-1">
                <a:latin typeface="Nirmala UI Semilight"/>
              </a:rPr>
              <a:t>Without strong policy-as-code, teams may diverge in quality, security, or documentation practices</a:t>
            </a:r>
          </a:p>
          <a:p>
            <a:pPr marL="864000" lvl="1" indent="-324000">
              <a:spcBef>
                <a:spcPts val="567"/>
              </a:spcBef>
              <a:buClr>
                <a:srgbClr val="000000"/>
              </a:buClr>
              <a:buSzPct val="45000"/>
              <a:buFont typeface="Wingdings" charset="2"/>
              <a:buChar char=""/>
            </a:pPr>
            <a:r>
              <a:rPr lang="en-CA" sz="1800" b="0" strike="noStrike" spc="-1">
                <a:latin typeface="Nirmala UI Semilight"/>
              </a:rPr>
              <a:t>Shadow releases</a:t>
            </a:r>
          </a:p>
          <a:p>
            <a:pPr marL="1296000" lvl="2" indent="-288000">
              <a:spcBef>
                <a:spcPts val="850"/>
              </a:spcBef>
              <a:buClr>
                <a:srgbClr val="000000"/>
              </a:buClr>
              <a:buSzPct val="45000"/>
              <a:buFont typeface="Wingdings" charset="2"/>
              <a:buChar char=""/>
            </a:pPr>
            <a:r>
              <a:rPr lang="en-CA" sz="1400" b="0" strike="noStrike" spc="-1">
                <a:latin typeface="Nirmala UI Semilight"/>
              </a:rPr>
              <a:t>Teams may deploy changes without full stakeholder awareness due to automation opacity</a:t>
            </a:r>
          </a:p>
          <a:p>
            <a:pPr marL="864000" lvl="1" indent="-324000">
              <a:spcBef>
                <a:spcPts val="567"/>
              </a:spcBef>
              <a:buClr>
                <a:srgbClr val="000000"/>
              </a:buClr>
              <a:buSzPct val="45000"/>
              <a:buFont typeface="Wingdings" charset="2"/>
              <a:buChar char=""/>
            </a:pPr>
            <a:r>
              <a:rPr lang="en-CA" sz="1800" b="0" strike="noStrike" spc="-1">
                <a:latin typeface="Nirmala UI Semilight"/>
              </a:rPr>
              <a:t>Metrics misalignment</a:t>
            </a:r>
          </a:p>
          <a:p>
            <a:pPr marL="1296000" lvl="2" indent="-288000">
              <a:spcBef>
                <a:spcPts val="850"/>
              </a:spcBef>
              <a:buClr>
                <a:srgbClr val="000000"/>
              </a:buClr>
              <a:buSzPct val="45000"/>
              <a:buFont typeface="Wingdings" charset="2"/>
              <a:buChar char=""/>
            </a:pPr>
            <a:r>
              <a:rPr lang="en-CA" sz="1400" b="0" strike="noStrike" spc="-1">
                <a:latin typeface="Nirmala UI Semilight"/>
              </a:rPr>
              <a:t>Overemphasis on deployment frequency can overshadow stability, customer impact, or long-term quality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Where Things Go Wrong</a:t>
            </a:r>
          </a:p>
        </p:txBody>
      </p:sp>
      <p:sp>
        <p:nvSpPr>
          <p:cNvPr id="337" name="PlaceHolder 2"/>
          <p:cNvSpPr>
            <a:spLocks noGrp="1"/>
          </p:cNvSpPr>
          <p:nvPr>
            <p:ph/>
          </p:nvPr>
        </p:nvSpPr>
        <p:spPr>
          <a:xfrm>
            <a:off x="424800" y="1051200"/>
            <a:ext cx="477144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Type II: Specifications do not satisfy the requirements  </a:t>
            </a:r>
          </a:p>
          <a:p>
            <a:pPr marL="864000" lvl="1" indent="-324000">
              <a:spcBef>
                <a:spcPts val="567"/>
              </a:spcBef>
              <a:buClr>
                <a:srgbClr val="000000"/>
              </a:buClr>
              <a:buSzPct val="45000"/>
              <a:buFont typeface="Wingdings" charset="2"/>
              <a:buChar char=""/>
            </a:pPr>
            <a:r>
              <a:rPr lang="en-CA" sz="1600" b="0" strike="noStrike" spc="-1">
                <a:latin typeface="Nirmala UI Semilight"/>
              </a:rPr>
              <a:t>Our system may work perfectly, but it does the wrong thing perfectly</a:t>
            </a:r>
          </a:p>
          <a:p>
            <a:pPr marL="432000" indent="-324000">
              <a:spcBef>
                <a:spcPts val="1134"/>
              </a:spcBef>
              <a:buClr>
                <a:srgbClr val="000000"/>
              </a:buClr>
              <a:buSzPct val="45000"/>
              <a:buFont typeface="Wingdings" charset="2"/>
              <a:buChar char=""/>
            </a:pPr>
            <a:r>
              <a:rPr lang="en-CA" sz="2000" b="0" strike="noStrike" spc="-1">
                <a:latin typeface="Nirmala UI Semilight"/>
              </a:rPr>
              <a:t>A type II error occurs if there are:</a:t>
            </a:r>
          </a:p>
          <a:p>
            <a:pPr marL="864000" lvl="1" indent="-324000">
              <a:spcBef>
                <a:spcPts val="567"/>
              </a:spcBef>
              <a:buClr>
                <a:srgbClr val="000000"/>
              </a:buClr>
              <a:buSzPct val="45000"/>
              <a:buFont typeface="Wingdings" charset="2"/>
              <a:buChar char=""/>
            </a:pPr>
            <a:r>
              <a:rPr lang="en-CA" sz="1600" b="0" strike="noStrike" spc="-1">
                <a:latin typeface="Nirmala UI Semilight"/>
              </a:rPr>
              <a:t>Requirements that are not addressed by the specification (omissions)</a:t>
            </a:r>
          </a:p>
          <a:p>
            <a:pPr marL="864000" lvl="1" indent="-324000">
              <a:spcBef>
                <a:spcPts val="567"/>
              </a:spcBef>
              <a:buClr>
                <a:srgbClr val="000000"/>
              </a:buClr>
              <a:buSzPct val="45000"/>
              <a:buFont typeface="Wingdings" charset="2"/>
              <a:buChar char=""/>
            </a:pPr>
            <a:r>
              <a:rPr lang="en-CA" sz="1600" b="0" strike="noStrike" spc="-1">
                <a:latin typeface="Nirmala UI Semilight"/>
              </a:rPr>
              <a:t>Features providing functionality that does not meet any requirement (surprise functionality)</a:t>
            </a:r>
          </a:p>
          <a:p>
            <a:pPr marL="864000" lvl="1" indent="-324000">
              <a:spcBef>
                <a:spcPts val="567"/>
              </a:spcBef>
              <a:buClr>
                <a:srgbClr val="000000"/>
              </a:buClr>
              <a:buSzPct val="45000"/>
              <a:buFont typeface="Wingdings" charset="2"/>
              <a:buChar char=""/>
            </a:pPr>
            <a:r>
              <a:rPr lang="en-CA" sz="1600" b="0" strike="noStrike" spc="-1">
                <a:latin typeface="Nirmala UI Semilight"/>
              </a:rPr>
              <a:t>Features that do not satisfy the requirements correctly (failures)</a:t>
            </a:r>
          </a:p>
          <a:p>
            <a:pPr marL="432000" indent="-324000">
              <a:spcBef>
                <a:spcPts val="1134"/>
              </a:spcBef>
              <a:buClr>
                <a:srgbClr val="000000"/>
              </a:buClr>
              <a:buSzPct val="45000"/>
              <a:buFont typeface="Wingdings" charset="2"/>
              <a:buChar char=""/>
            </a:pPr>
            <a:endParaRPr lang="en-CA" sz="1600" b="0" strike="noStrike" spc="-1">
              <a:latin typeface="Nirmala UI Semilight"/>
            </a:endParaRPr>
          </a:p>
        </p:txBody>
      </p:sp>
      <p:pic>
        <p:nvPicPr>
          <p:cNvPr id="338" name="Picture 337"/>
          <p:cNvPicPr/>
          <p:nvPr/>
        </p:nvPicPr>
        <p:blipFill>
          <a:blip r:embed="rId2"/>
          <a:stretch/>
        </p:blipFill>
        <p:spPr>
          <a:xfrm>
            <a:off x="5940360" y="1260360"/>
            <a:ext cx="5831640" cy="43610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22"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Organizational and cultural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fast turnaround, rapid product improvement</a:t>
            </a:r>
          </a:p>
          <a:p>
            <a:pPr marL="864000" lvl="1" indent="-324000">
              <a:spcBef>
                <a:spcPts val="567"/>
              </a:spcBef>
              <a:buClr>
                <a:srgbClr val="000000"/>
              </a:buClr>
              <a:buSzPct val="45000"/>
              <a:buFont typeface="Wingdings" charset="2"/>
              <a:buChar char=""/>
            </a:pPr>
            <a:r>
              <a:rPr lang="en-CA" sz="1800" b="0" strike="noStrike" spc="-1">
                <a:latin typeface="Nirmala UI Semilight"/>
              </a:rPr>
              <a:t>Burnout risk</a:t>
            </a:r>
          </a:p>
          <a:p>
            <a:pPr marL="1296000" lvl="2" indent="-288000">
              <a:spcBef>
                <a:spcPts val="850"/>
              </a:spcBef>
              <a:buClr>
                <a:srgbClr val="000000"/>
              </a:buClr>
              <a:buSzPct val="45000"/>
              <a:buFont typeface="Wingdings" charset="2"/>
              <a:buChar char=""/>
            </a:pPr>
            <a:r>
              <a:rPr lang="en-CA" sz="1400" b="0" strike="noStrike" spc="-1">
                <a:latin typeface="Nirmala UI Semilight"/>
              </a:rPr>
              <a:t>Constant delivery pressure can increase stress and reduce sustainability</a:t>
            </a:r>
          </a:p>
          <a:p>
            <a:pPr marL="864000" lvl="1" indent="-324000">
              <a:spcBef>
                <a:spcPts val="567"/>
              </a:spcBef>
              <a:buClr>
                <a:srgbClr val="000000"/>
              </a:buClr>
              <a:buSzPct val="45000"/>
              <a:buFont typeface="Wingdings" charset="2"/>
              <a:buChar char=""/>
            </a:pPr>
            <a:r>
              <a:rPr lang="en-CA" sz="1800" b="0" strike="noStrike" spc="-1">
                <a:latin typeface="Nirmala UI Semilight"/>
              </a:rPr>
              <a:t>Skill gap exposure</a:t>
            </a:r>
          </a:p>
          <a:p>
            <a:pPr marL="1296000" lvl="2" indent="-288000">
              <a:spcBef>
                <a:spcPts val="850"/>
              </a:spcBef>
              <a:buClr>
                <a:srgbClr val="000000"/>
              </a:buClr>
              <a:buSzPct val="45000"/>
              <a:buFont typeface="Wingdings" charset="2"/>
              <a:buChar char=""/>
            </a:pPr>
            <a:r>
              <a:rPr lang="en-CA" sz="1400" b="0" strike="noStrike" spc="-1">
                <a:latin typeface="Nirmala UI Semilight"/>
              </a:rPr>
              <a:t>CI/CD requires strong engineering discipline; immature teams may struggle</a:t>
            </a:r>
          </a:p>
          <a:p>
            <a:pPr marL="864000" lvl="1" indent="-324000">
              <a:spcBef>
                <a:spcPts val="567"/>
              </a:spcBef>
              <a:buClr>
                <a:srgbClr val="000000"/>
              </a:buClr>
              <a:buSzPct val="45000"/>
              <a:buFont typeface="Wingdings" charset="2"/>
              <a:buChar char=""/>
            </a:pPr>
            <a:r>
              <a:rPr lang="en-CA" sz="1800" b="0" strike="noStrike" spc="-1">
                <a:latin typeface="Nirmala UI Semilight"/>
              </a:rPr>
              <a:t>Blame amplification</a:t>
            </a:r>
          </a:p>
          <a:p>
            <a:pPr marL="1296000" lvl="2" indent="-288000">
              <a:spcBef>
                <a:spcPts val="850"/>
              </a:spcBef>
              <a:buClr>
                <a:srgbClr val="000000"/>
              </a:buClr>
              <a:buSzPct val="45000"/>
              <a:buFont typeface="Wingdings" charset="2"/>
              <a:buChar char=""/>
            </a:pPr>
            <a:r>
              <a:rPr lang="en-CA" sz="1400" b="0" strike="noStrike" spc="-1">
                <a:latin typeface="Nirmala UI Semilight"/>
              </a:rPr>
              <a:t>High visibility of frequent changes can lead to unhealthy blame cultures if incidents occur</a:t>
            </a:r>
          </a:p>
          <a:p>
            <a:pPr marL="864000" lvl="1" indent="-324000">
              <a:spcBef>
                <a:spcPts val="567"/>
              </a:spcBef>
              <a:buClr>
                <a:srgbClr val="000000"/>
              </a:buClr>
              <a:buSzPct val="45000"/>
              <a:buFont typeface="Wingdings" charset="2"/>
              <a:buChar char=""/>
            </a:pPr>
            <a:r>
              <a:rPr lang="en-CA" sz="1800" b="0" strike="noStrike" spc="-1">
                <a:latin typeface="Nirmala UI Semilight"/>
              </a:rPr>
              <a:t>Uneven ownership</a:t>
            </a:r>
          </a:p>
          <a:p>
            <a:pPr marL="1296000" lvl="2" indent="-288000">
              <a:spcBef>
                <a:spcPts val="850"/>
              </a:spcBef>
              <a:buClr>
                <a:srgbClr val="000000"/>
              </a:buClr>
              <a:buSzPct val="45000"/>
              <a:buFont typeface="Wingdings" charset="2"/>
              <a:buChar char=""/>
            </a:pPr>
            <a:r>
              <a:rPr lang="en-CA" sz="1400" b="0" strike="noStrike" spc="-1">
                <a:latin typeface="Nirmala UI Semilight"/>
              </a:rPr>
              <a:t>Faster cycles can blur accountability between development, QA, and operations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599760" y="-116280"/>
            <a:ext cx="1111896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CICD risk downsides</a:t>
            </a:r>
          </a:p>
        </p:txBody>
      </p:sp>
      <p:sp>
        <p:nvSpPr>
          <p:cNvPr id="524" name="PlaceHolder 2"/>
          <p:cNvSpPr>
            <a:spLocks noGrp="1"/>
          </p:cNvSpPr>
          <p:nvPr>
            <p:ph/>
          </p:nvPr>
        </p:nvSpPr>
        <p:spPr>
          <a:xfrm>
            <a:off x="424800" y="1051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Architecture and technical debt Risks</a:t>
            </a:r>
          </a:p>
          <a:p>
            <a:pPr marL="864000" lvl="1" indent="-324000">
              <a:spcBef>
                <a:spcPts val="567"/>
              </a:spcBef>
              <a:buClr>
                <a:srgbClr val="000000"/>
              </a:buClr>
              <a:buSzPct val="45000"/>
              <a:buFont typeface="Wingdings" charset="2"/>
              <a:buChar char=""/>
            </a:pPr>
            <a:r>
              <a:rPr lang="en-CA" sz="1800" b="0" strike="noStrike" spc="-1">
                <a:latin typeface="Nirmala UI Semilight"/>
              </a:rPr>
              <a:t>Downside of smaller upgrades, faster feature changes</a:t>
            </a:r>
          </a:p>
          <a:p>
            <a:pPr marL="864000" lvl="1" indent="-324000">
              <a:spcBef>
                <a:spcPts val="567"/>
              </a:spcBef>
              <a:buClr>
                <a:srgbClr val="000000"/>
              </a:buClr>
              <a:buSzPct val="45000"/>
              <a:buFont typeface="Wingdings" charset="2"/>
              <a:buChar char=""/>
            </a:pPr>
            <a:r>
              <a:rPr lang="en-CA" sz="1800" b="0" strike="noStrike" spc="-1">
                <a:latin typeface="Nirmala UI Semilight"/>
              </a:rPr>
              <a:t>Local optimization risk</a:t>
            </a:r>
          </a:p>
          <a:p>
            <a:pPr marL="1296000" lvl="2" indent="-288000">
              <a:spcBef>
                <a:spcPts val="850"/>
              </a:spcBef>
              <a:buClr>
                <a:srgbClr val="000000"/>
              </a:buClr>
              <a:buSzPct val="45000"/>
              <a:buFont typeface="Wingdings" charset="2"/>
              <a:buChar char=""/>
            </a:pPr>
            <a:r>
              <a:rPr lang="en-CA" sz="1400" b="0" strike="noStrike" spc="-1">
                <a:latin typeface="Nirmala UI Semilight"/>
              </a:rPr>
              <a:t>Small changes may optimize locally while degrading overall system architecture</a:t>
            </a:r>
          </a:p>
          <a:p>
            <a:pPr marL="864000" lvl="1" indent="-324000">
              <a:spcBef>
                <a:spcPts val="567"/>
              </a:spcBef>
              <a:buClr>
                <a:srgbClr val="000000"/>
              </a:buClr>
              <a:buSzPct val="45000"/>
              <a:buFont typeface="Wingdings" charset="2"/>
              <a:buChar char=""/>
            </a:pPr>
            <a:r>
              <a:rPr lang="en-CA" sz="1800" b="0" strike="noStrike" spc="-1">
                <a:latin typeface="Nirmala UI Semilight"/>
              </a:rPr>
              <a:t>Deferred refactoring</a:t>
            </a:r>
          </a:p>
          <a:p>
            <a:pPr marL="1296000" lvl="2" indent="-288000">
              <a:spcBef>
                <a:spcPts val="850"/>
              </a:spcBef>
              <a:buClr>
                <a:srgbClr val="000000"/>
              </a:buClr>
              <a:buSzPct val="45000"/>
              <a:buFont typeface="Wingdings" charset="2"/>
              <a:buChar char=""/>
            </a:pPr>
            <a:r>
              <a:rPr lang="en-CA" sz="1400" b="0" strike="noStrike" spc="-1">
                <a:latin typeface="Nirmala UI Semilight"/>
              </a:rPr>
              <a:t>Teams may repeatedly ship incremental fixes instead of addressing structural issues</a:t>
            </a:r>
          </a:p>
          <a:p>
            <a:pPr marL="864000" lvl="1" indent="-324000">
              <a:spcBef>
                <a:spcPts val="567"/>
              </a:spcBef>
              <a:buClr>
                <a:srgbClr val="000000"/>
              </a:buClr>
              <a:buSzPct val="45000"/>
              <a:buFont typeface="Wingdings" charset="2"/>
              <a:buChar char=""/>
            </a:pPr>
            <a:r>
              <a:rPr lang="en-CA" sz="1800" b="0" strike="noStrike" spc="-1">
                <a:latin typeface="Nirmala UI Semilight"/>
              </a:rPr>
              <a:t>Coupling amplification</a:t>
            </a:r>
          </a:p>
          <a:p>
            <a:pPr marL="1296000" lvl="2" indent="-288000">
              <a:spcBef>
                <a:spcPts val="850"/>
              </a:spcBef>
              <a:buClr>
                <a:srgbClr val="000000"/>
              </a:buClr>
              <a:buSzPct val="45000"/>
              <a:buFont typeface="Wingdings" charset="2"/>
              <a:buChar char=""/>
            </a:pPr>
            <a:r>
              <a:rPr lang="en-CA" sz="1400" b="0" strike="noStrike" spc="-1">
                <a:latin typeface="Nirmala UI Semilight"/>
              </a:rPr>
              <a:t>CI/CD exposes tight coupling faster but does not fix it; frequent breakages may occur</a:t>
            </a:r>
          </a:p>
          <a:p>
            <a:pPr marL="864000" lvl="1" indent="-324000">
              <a:spcBef>
                <a:spcPts val="567"/>
              </a:spcBef>
              <a:buClr>
                <a:srgbClr val="000000"/>
              </a:buClr>
              <a:buSzPct val="45000"/>
              <a:buFont typeface="Wingdings" charset="2"/>
              <a:buChar char=""/>
            </a:pPr>
            <a:r>
              <a:rPr lang="en-CA" sz="1800" b="0" strike="noStrike" spc="-1">
                <a:latin typeface="Nirmala UI Semilight"/>
              </a:rPr>
              <a:t>Backward compatibility erosion</a:t>
            </a:r>
          </a:p>
          <a:p>
            <a:pPr marL="1296000" lvl="2" indent="-288000">
              <a:spcBef>
                <a:spcPts val="850"/>
              </a:spcBef>
              <a:buClr>
                <a:srgbClr val="000000"/>
              </a:buClr>
              <a:buSzPct val="45000"/>
              <a:buFont typeface="Wingdings" charset="2"/>
              <a:buChar char=""/>
            </a:pPr>
            <a:r>
              <a:rPr lang="en-CA" sz="1400" b="0" strike="noStrike" spc="-1">
                <a:latin typeface="Nirmala UI Semilight"/>
              </a:rPr>
              <a:t>Rapid iteration can unintentionally break consumers or integrations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152640"/>
            <a:ext cx="10050840" cy="728640"/>
          </a:xfrm>
          <a:prstGeom prst="rect">
            <a:avLst/>
          </a:prstGeom>
          <a:noFill/>
          <a:ln w="0">
            <a:noFill/>
          </a:ln>
        </p:spPr>
        <p:txBody>
          <a:bodyPr anchor="b">
            <a:normAutofit/>
          </a:bodyPr>
          <a:lstStyle/>
          <a:p>
            <a:pPr>
              <a:lnSpc>
                <a:spcPct val="100000"/>
              </a:lnSpc>
              <a:buNone/>
              <a:tabLst>
                <a:tab pos="0" algn="l"/>
              </a:tabLst>
            </a:pPr>
            <a:r>
              <a:rPr lang="en-US" sz="3600" b="0" strike="noStrike" cap="all" spc="-60">
                <a:solidFill>
                  <a:srgbClr val="D1282E"/>
                </a:solidFill>
                <a:latin typeface="Leelawadee UI Semilight"/>
              </a:rPr>
              <a:t>Q&amp;A and open discussion</a:t>
            </a:r>
            <a:endParaRPr lang="en-CA" sz="3600" b="0" strike="noStrike" spc="-1">
              <a:latin typeface="Arial"/>
            </a:endParaRPr>
          </a:p>
        </p:txBody>
      </p:sp>
      <p:pic>
        <p:nvPicPr>
          <p:cNvPr id="526" name="Content Placeholder 2"/>
          <p:cNvPicPr/>
          <p:nvPr/>
        </p:nvPicPr>
        <p:blipFill>
          <a:blip r:embed="rId3"/>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lstStyle/>
          <a:p>
            <a:r>
              <a:t>© 2025 Innovation In Software Corporation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166635</TotalTime>
  <Words>6891</Words>
  <Application>Microsoft Office PowerPoint</Application>
  <PresentationFormat>Widescreen</PresentationFormat>
  <Paragraphs>811</Paragraphs>
  <Slides>92</Slides>
  <Notes>2</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92</vt:i4>
      </vt:variant>
    </vt:vector>
  </HeadingPairs>
  <TitlesOfParts>
    <vt:vector size="108" baseType="lpstr">
      <vt:lpstr>Arial</vt:lpstr>
      <vt:lpstr>Arial Black</vt:lpstr>
      <vt:lpstr>Calibri</vt:lpstr>
      <vt:lpstr>Gadugi</vt:lpstr>
      <vt:lpstr>Leelawadee UI Semilight</vt:lpstr>
      <vt:lpstr>Nirmala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Process types</vt:lpstr>
      <vt:lpstr>The Engineering Cycle</vt:lpstr>
      <vt:lpstr>In real life</vt:lpstr>
      <vt:lpstr>Risk in development</vt:lpstr>
      <vt:lpstr>Generic development process</vt:lpstr>
      <vt:lpstr>Where Things Go Wrong</vt:lpstr>
      <vt:lpstr>Where Things Go Wrong</vt:lpstr>
      <vt:lpstr>Where Things Go Wrong</vt:lpstr>
      <vt:lpstr>Where Things Go Wrong</vt:lpstr>
      <vt:lpstr>Where Things Go Wrong</vt:lpstr>
      <vt:lpstr>Efficiency and Effectiveness</vt:lpstr>
      <vt:lpstr>Efficiency and Effectiveness</vt:lpstr>
      <vt:lpstr>Error impact</vt:lpstr>
      <vt:lpstr>The Chaos Report</vt:lpstr>
      <vt:lpstr>Successful Project Factors</vt:lpstr>
      <vt:lpstr>Defective Project Factors</vt:lpstr>
      <vt:lpstr>Failed Project Factors</vt:lpstr>
      <vt:lpstr>Over Engineering</vt:lpstr>
      <vt:lpstr>Over Engineering</vt:lpstr>
      <vt:lpstr>Source of Errors</vt:lpstr>
      <vt:lpstr>Rework Effort</vt:lpstr>
      <vt:lpstr>Risk and resilience issues</vt:lpstr>
      <vt:lpstr>Risk and resilience issues</vt:lpstr>
      <vt:lpstr>Scrum</vt:lpstr>
      <vt:lpstr>Scrum</vt:lpstr>
      <vt:lpstr>Scrum</vt:lpstr>
      <vt:lpstr>Formalization of Scrum</vt:lpstr>
      <vt:lpstr>Formalization of Scrum</vt:lpstr>
      <vt:lpstr>Major Ideas Incorporated into Scrum</vt:lpstr>
      <vt:lpstr>Major Ideas Incorporated into Scrum</vt:lpstr>
      <vt:lpstr>Frameworks and Methodologies</vt:lpstr>
      <vt:lpstr>Scrum at a glance</vt:lpstr>
      <vt:lpstr>Uncertainty</vt:lpstr>
      <vt:lpstr>The cone of uncertainty</vt:lpstr>
      <vt:lpstr>The Cone of Uncertainty</vt:lpstr>
      <vt:lpstr>Scrum as a Risk Management Framework</vt:lpstr>
      <vt:lpstr>Scrum and Uncertainty</vt:lpstr>
      <vt:lpstr>PowerPoint Presentation</vt:lpstr>
      <vt:lpstr>Risk Management in Scrum</vt:lpstr>
      <vt:lpstr>Formal Risk Management in scrum</vt:lpstr>
      <vt:lpstr>Scrum and Resilience</vt:lpstr>
      <vt:lpstr>Scrum and Resilience</vt:lpstr>
      <vt:lpstr>Scrum and Resilience</vt:lpstr>
      <vt:lpstr>Spiral methodology</vt:lpstr>
      <vt:lpstr>Phases of Each Spiral</vt:lpstr>
      <vt:lpstr>Spiral methodology</vt:lpstr>
      <vt:lpstr>Scrum and Agile</vt:lpstr>
      <vt:lpstr>Agile manifesto</vt:lpstr>
      <vt:lpstr>Agile principles</vt:lpstr>
      <vt:lpstr>Agile principles</vt:lpstr>
      <vt:lpstr>Extreme Programming (XP)</vt:lpstr>
      <vt:lpstr>Extreme Programming (XP)</vt:lpstr>
      <vt:lpstr>Extreme Programming (XP)</vt:lpstr>
      <vt:lpstr>Extreme Programming (XP)</vt:lpstr>
      <vt:lpstr>Extreme Programming (XP)</vt:lpstr>
      <vt:lpstr>Extreme Programming (XP)</vt:lpstr>
      <vt:lpstr>DevOps</vt:lpstr>
      <vt:lpstr>DevOps</vt:lpstr>
      <vt:lpstr>DevOps</vt:lpstr>
      <vt:lpstr>DevOps</vt:lpstr>
      <vt:lpstr>The Goal of DevOps</vt:lpstr>
      <vt:lpstr>Positive Impact on Risk and Resilience</vt:lpstr>
      <vt:lpstr>Positive Impact on Risk and Resilience</vt:lpstr>
      <vt:lpstr>Positive Impact on Risk and Resilience</vt:lpstr>
      <vt:lpstr>Positive Impact on Risk and Resilience</vt:lpstr>
      <vt:lpstr>negative Impact on Risk and Resilience</vt:lpstr>
      <vt:lpstr>negative Impact on Risk and Resilience</vt:lpstr>
      <vt:lpstr>negative Impact on Risk and Resilience</vt:lpstr>
      <vt:lpstr>negative Impact on Risk and Resilience</vt:lpstr>
      <vt:lpstr>negative Impact on Risk and Resilience</vt:lpstr>
      <vt:lpstr>DevsecOps</vt:lpstr>
      <vt:lpstr>Devsecops key principles</vt:lpstr>
      <vt:lpstr>Devsecops key principles</vt:lpstr>
      <vt:lpstr>Devsecops key principles</vt:lpstr>
      <vt:lpstr>Cicd basics</vt:lpstr>
      <vt:lpstr>Agile, DevOps and CICD</vt:lpstr>
      <vt:lpstr>Continuous Testing</vt:lpstr>
      <vt:lpstr>Continuous Testing</vt:lpstr>
      <vt:lpstr>Pipelines</vt:lpstr>
      <vt:lpstr>CICD Benefits</vt:lpstr>
      <vt:lpstr>CICD Benefits</vt:lpstr>
      <vt:lpstr>CICD risk downsides</vt:lpstr>
      <vt:lpstr>CICD risk downsides</vt:lpstr>
      <vt:lpstr>CICD risk downsides</vt:lpstr>
      <vt:lpstr>CICD risk downsides</vt:lpstr>
      <vt:lpstr>CICD risk downsides</vt:lpstr>
      <vt:lpstr>CICD risk downsides</vt:lpstr>
      <vt:lpstr>CICD risk downsides</vt:lpstr>
      <vt:lpstr>CICD risk downsides</vt:lpstr>
      <vt:lpstr>Q&amp;A and 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 Regulatory Organizations</dc:title>
  <dc:subject>Risk/Resiliency Bootcamp</dc:subject>
  <dc:creator>Donis Marshall</dc:creator>
  <dc:description/>
  <cp:lastModifiedBy>Rod Davison</cp:lastModifiedBy>
  <cp:revision>9068</cp:revision>
  <cp:lastPrinted>2025-10-08T10:44:28Z</cp:lastPrinted>
  <dcterms:created xsi:type="dcterms:W3CDTF">2016-09-10T10:34:19Z</dcterms:created>
  <dcterms:modified xsi:type="dcterms:W3CDTF">2025-12-18T16:52:49Z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